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258" r:id="rId2"/>
    <p:sldId id="305" r:id="rId3"/>
    <p:sldId id="304" r:id="rId4"/>
    <p:sldId id="257" r:id="rId5"/>
    <p:sldId id="259" r:id="rId6"/>
    <p:sldId id="260" r:id="rId7"/>
    <p:sldId id="268" r:id="rId8"/>
    <p:sldId id="261" r:id="rId9"/>
    <p:sldId id="262" r:id="rId10"/>
    <p:sldId id="263" r:id="rId11"/>
    <p:sldId id="269" r:id="rId12"/>
    <p:sldId id="270" r:id="rId13"/>
    <p:sldId id="271" r:id="rId14"/>
    <p:sldId id="264" r:id="rId15"/>
    <p:sldId id="303" r:id="rId16"/>
    <p:sldId id="272" r:id="rId17"/>
    <p:sldId id="273" r:id="rId18"/>
    <p:sldId id="274" r:id="rId19"/>
    <p:sldId id="275" r:id="rId20"/>
    <p:sldId id="276" r:id="rId21"/>
    <p:sldId id="277" r:id="rId22"/>
    <p:sldId id="294" r:id="rId23"/>
    <p:sldId id="293" r:id="rId24"/>
    <p:sldId id="278" r:id="rId25"/>
    <p:sldId id="279" r:id="rId26"/>
    <p:sldId id="280" r:id="rId27"/>
    <p:sldId id="295" r:id="rId28"/>
    <p:sldId id="296" r:id="rId29"/>
    <p:sldId id="297" r:id="rId30"/>
    <p:sldId id="298" r:id="rId31"/>
    <p:sldId id="299" r:id="rId32"/>
    <p:sldId id="281" r:id="rId33"/>
    <p:sldId id="300" r:id="rId34"/>
    <p:sldId id="301" r:id="rId35"/>
    <p:sldId id="302" r:id="rId36"/>
    <p:sldId id="306" r:id="rId37"/>
    <p:sldId id="307" r:id="rId38"/>
    <p:sldId id="308" r:id="rId39"/>
    <p:sldId id="309" r:id="rId40"/>
    <p:sldId id="310" r:id="rId41"/>
    <p:sldId id="311" r:id="rId42"/>
    <p:sldId id="312" r:id="rId43"/>
    <p:sldId id="322" r:id="rId44"/>
    <p:sldId id="313" r:id="rId45"/>
    <p:sldId id="314" r:id="rId46"/>
    <p:sldId id="315" r:id="rId47"/>
    <p:sldId id="316" r:id="rId48"/>
    <p:sldId id="282" r:id="rId49"/>
    <p:sldId id="317" r:id="rId50"/>
    <p:sldId id="318" r:id="rId51"/>
    <p:sldId id="319" r:id="rId52"/>
    <p:sldId id="320" r:id="rId53"/>
    <p:sldId id="284" r:id="rId54"/>
    <p:sldId id="321" r:id="rId55"/>
    <p:sldId id="332" r:id="rId56"/>
    <p:sldId id="285" r:id="rId57"/>
    <p:sldId id="323" r:id="rId58"/>
    <p:sldId id="324" r:id="rId59"/>
    <p:sldId id="325" r:id="rId60"/>
    <p:sldId id="326" r:id="rId61"/>
    <p:sldId id="327" r:id="rId62"/>
    <p:sldId id="328" r:id="rId63"/>
    <p:sldId id="329" r:id="rId64"/>
    <p:sldId id="330" r:id="rId65"/>
    <p:sldId id="333" r:id="rId66"/>
    <p:sldId id="331" r:id="rId67"/>
    <p:sldId id="286" r:id="rId68"/>
    <p:sldId id="287" r:id="rId69"/>
    <p:sldId id="288" r:id="rId70"/>
    <p:sldId id="289" r:id="rId71"/>
    <p:sldId id="290" r:id="rId72"/>
    <p:sldId id="291" r:id="rId73"/>
    <p:sldId id="342" r:id="rId74"/>
    <p:sldId id="292" r:id="rId75"/>
    <p:sldId id="334" r:id="rId76"/>
    <p:sldId id="343" r:id="rId77"/>
    <p:sldId id="344" r:id="rId78"/>
    <p:sldId id="335" r:id="rId79"/>
    <p:sldId id="336" r:id="rId80"/>
    <p:sldId id="345" r:id="rId81"/>
    <p:sldId id="346" r:id="rId82"/>
    <p:sldId id="347" r:id="rId83"/>
    <p:sldId id="348" r:id="rId84"/>
    <p:sldId id="351" r:id="rId85"/>
    <p:sldId id="349" r:id="rId86"/>
    <p:sldId id="256" r:id="rId87"/>
    <p:sldId id="267"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CCF"/>
    <a:srgbClr val="FB3A4E"/>
    <a:srgbClr val="EB4036"/>
    <a:srgbClr val="C93648"/>
    <a:srgbClr val="FF9B09"/>
    <a:srgbClr val="E4BF24"/>
    <a:srgbClr val="F4ACBA"/>
    <a:srgbClr val="BD0E28"/>
    <a:srgbClr val="FCF6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741" autoAdjust="0"/>
    <p:restoredTop sz="94675" autoAdjust="0"/>
  </p:normalViewPr>
  <p:slideViewPr>
    <p:cSldViewPr snapToGrid="0">
      <p:cViewPr varScale="1">
        <p:scale>
          <a:sx n="82" d="100"/>
          <a:sy n="82" d="100"/>
        </p:scale>
        <p:origin x="1005" y="30"/>
      </p:cViewPr>
      <p:guideLst/>
    </p:cSldViewPr>
  </p:slideViewPr>
  <p:outlineViewPr>
    <p:cViewPr>
      <p:scale>
        <a:sx n="33" d="100"/>
        <a:sy n="33" d="100"/>
      </p:scale>
      <p:origin x="0" y="-9480"/>
    </p:cViewPr>
  </p:outlineViewPr>
  <p:notesTextViewPr>
    <p:cViewPr>
      <p:scale>
        <a:sx n="1" d="1"/>
        <a:sy n="1" d="1"/>
      </p:scale>
      <p:origin x="0" y="0"/>
    </p:cViewPr>
  </p:notesTextViewPr>
  <p:sorterViewPr>
    <p:cViewPr>
      <p:scale>
        <a:sx n="110" d="100"/>
        <a:sy n="110" d="100"/>
      </p:scale>
      <p:origin x="0" y="0"/>
    </p:cViewPr>
  </p:sorter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02584221-7EF0-48EB-BBFE-CC7C37E458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 xmlns:a16="http://schemas.microsoft.com/office/drawing/2014/main" id="{2897125D-C813-4E5F-B9AB-1257A2B582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42D784-8544-4E9A-9B86-61EA94F7651C}" type="datetimeFigureOut">
              <a:rPr lang="zh-CN" altLang="en-US" smtClean="0"/>
              <a:t>2022/10/17</a:t>
            </a:fld>
            <a:endParaRPr lang="zh-CN" altLang="en-US"/>
          </a:p>
        </p:txBody>
      </p:sp>
      <p:sp>
        <p:nvSpPr>
          <p:cNvPr id="4" name="页脚占位符 3">
            <a:extLst>
              <a:ext uri="{FF2B5EF4-FFF2-40B4-BE49-F238E27FC236}">
                <a16:creationId xmlns="" xmlns:a16="http://schemas.microsoft.com/office/drawing/2014/main" id="{B8EE2B27-B49F-4FEB-B4E2-6F33BDC771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 xmlns:a16="http://schemas.microsoft.com/office/drawing/2014/main" id="{29B96711-DC54-4A2C-89B0-2868692481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3438D9-BE1E-47C4-BB81-9DD88CC1A2EF}" type="slidenum">
              <a:rPr lang="zh-CN" altLang="en-US" smtClean="0"/>
              <a:t>‹#›</a:t>
            </a:fld>
            <a:endParaRPr lang="zh-CN" altLang="en-US"/>
          </a:p>
        </p:txBody>
      </p:sp>
    </p:spTree>
    <p:extLst>
      <p:ext uri="{BB962C8B-B14F-4D97-AF65-F5344CB8AC3E}">
        <p14:creationId xmlns:p14="http://schemas.microsoft.com/office/powerpoint/2010/main" val="8628421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1B288-D7A4-420B-A302-77FC1FC84A5C}" type="datetimeFigureOut">
              <a:rPr lang="zh-CN" altLang="en-US" smtClean="0"/>
              <a:t>2022/10/17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9052FF-16CF-46E3-8333-29E49D7D6179}" type="slidenum">
              <a:rPr lang="zh-CN" altLang="en-US" smtClean="0"/>
              <a:t>‹#›</a:t>
            </a:fld>
            <a:endParaRPr lang="zh-CN" altLang="en-US"/>
          </a:p>
        </p:txBody>
      </p:sp>
    </p:spTree>
    <p:extLst>
      <p:ext uri="{BB962C8B-B14F-4D97-AF65-F5344CB8AC3E}">
        <p14:creationId xmlns:p14="http://schemas.microsoft.com/office/powerpoint/2010/main" val="188872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9052FF-16CF-46E3-8333-29E49D7D6179}" type="slidenum">
              <a:rPr lang="zh-CN" altLang="en-US" smtClean="0"/>
              <a:t>2</a:t>
            </a:fld>
            <a:endParaRPr lang="zh-CN" altLang="en-US"/>
          </a:p>
        </p:txBody>
      </p:sp>
    </p:spTree>
    <p:extLst>
      <p:ext uri="{BB962C8B-B14F-4D97-AF65-F5344CB8AC3E}">
        <p14:creationId xmlns:p14="http://schemas.microsoft.com/office/powerpoint/2010/main" val="1285454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B4A8263-A64E-465D-9A1B-06D68872BD82}"/>
              </a:ext>
            </a:extLst>
          </p:cNvPr>
          <p:cNvSpPr>
            <a:spLocks noGrp="1"/>
          </p:cNvSpPr>
          <p:nvPr>
            <p:ph type="ctrTitle"/>
          </p:nvPr>
        </p:nvSpPr>
        <p:spPr>
          <a:xfrm>
            <a:off x="1524000" y="1122363"/>
            <a:ext cx="9144000" cy="2387600"/>
          </a:xfrm>
        </p:spPr>
        <p:txBody>
          <a:bodyPr anchor="b">
            <a:normAutofit/>
          </a:bodyPr>
          <a:lstStyle>
            <a:lvl1pPr algn="ctr">
              <a:defRPr sz="4800" b="1"/>
            </a:lvl1pPr>
          </a:lstStyle>
          <a:p>
            <a:r>
              <a:rPr lang="zh-CN" altLang="en-US" dirty="0"/>
              <a:t>单击此处编辑母版标题样式</a:t>
            </a:r>
          </a:p>
        </p:txBody>
      </p:sp>
      <p:sp>
        <p:nvSpPr>
          <p:cNvPr id="3" name="副标题 2">
            <a:extLst>
              <a:ext uri="{FF2B5EF4-FFF2-40B4-BE49-F238E27FC236}">
                <a16:creationId xmlns="" xmlns:a16="http://schemas.microsoft.com/office/drawing/2014/main" id="{FF028428-F948-4D70-9D87-4E506E8E0281}"/>
              </a:ext>
            </a:extLst>
          </p:cNvPr>
          <p:cNvSpPr>
            <a:spLocks noGrp="1"/>
          </p:cNvSpPr>
          <p:nvPr>
            <p:ph type="subTitle" idx="1"/>
          </p:nvPr>
        </p:nvSpPr>
        <p:spPr>
          <a:xfrm>
            <a:off x="1524000" y="3602038"/>
            <a:ext cx="9144000" cy="1655762"/>
          </a:xfrm>
        </p:spPr>
        <p:txBody>
          <a:bodyPr>
            <a:normAutofit/>
          </a:bodyPr>
          <a:lstStyle>
            <a:lvl1pPr marL="0" indent="0" algn="ctr">
              <a:buNone/>
              <a:defRPr sz="20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6" name="副标题 2">
            <a:extLst>
              <a:ext uri="{FF2B5EF4-FFF2-40B4-BE49-F238E27FC236}">
                <a16:creationId xmlns="" xmlns:a16="http://schemas.microsoft.com/office/drawing/2014/main" id="{94B890A5-FD15-429B-842E-3FE3D4E059AE}"/>
              </a:ext>
            </a:extLst>
          </p:cNvPr>
          <p:cNvSpPr txBox="1">
            <a:spLocks/>
          </p:cNvSpPr>
          <p:nvPr userDrawn="1"/>
        </p:nvSpPr>
        <p:spPr>
          <a:xfrm>
            <a:off x="3487948" y="5647285"/>
            <a:ext cx="5216105" cy="492125"/>
          </a:xfrm>
          <a:prstGeom prst="rect">
            <a:avLst/>
          </a:prstGeom>
        </p:spPr>
        <p:txBody>
          <a:bodyPr vert="horz" lIns="91440" tIns="45720" rIns="91440" bIns="45720" rtlCol="0" anchor="ctr">
            <a:normAutofit/>
          </a:bodyPr>
          <a:lstStyle>
            <a:lvl1pPr lvl="0" indent="0" algn="ctr" defTabSz="914446">
              <a:lnSpc>
                <a:spcPct val="150000"/>
              </a:lnSpc>
              <a:spcBef>
                <a:spcPts val="1000"/>
              </a:spcBef>
              <a:buFont typeface="Arial" panose="020B0604020202020204" pitchFamily="34" charset="0"/>
              <a:buNone/>
              <a:defRPr sz="1600">
                <a:solidFill>
                  <a:schemeClr val="bg1">
                    <a:lumMod val="65000"/>
                  </a:schemeClr>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zh-CN" altLang="en-US" dirty="0">
                <a:solidFill>
                  <a:srgbClr val="F4ACBA"/>
                </a:solidFill>
              </a:rPr>
              <a:t>马士兵教育研究院</a:t>
            </a:r>
          </a:p>
        </p:txBody>
      </p:sp>
    </p:spTree>
    <p:extLst>
      <p:ext uri="{BB962C8B-B14F-4D97-AF65-F5344CB8AC3E}">
        <p14:creationId xmlns:p14="http://schemas.microsoft.com/office/powerpoint/2010/main" val="2220209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FED1D13-CF49-40E2-A26E-AD11AD778E21}"/>
              </a:ext>
            </a:extLst>
          </p:cNvPr>
          <p:cNvSpPr>
            <a:spLocks noGrp="1"/>
          </p:cNvSpPr>
          <p:nvPr>
            <p:ph idx="1"/>
          </p:nvPr>
        </p:nvSpPr>
        <p:spPr>
          <a:xfrm>
            <a:off x="2496660" y="2349000"/>
            <a:ext cx="7198680" cy="1080000"/>
          </a:xfrm>
        </p:spPr>
        <p:txBody>
          <a:bodyPr anchor="ctr">
            <a:normAutofit/>
          </a:bodyPr>
          <a:lstStyle>
            <a:lvl1pPr marL="0" indent="0" algn="ctr">
              <a:lnSpc>
                <a:spcPct val="100000"/>
              </a:lnSpc>
              <a:buNone/>
              <a:defRPr sz="3600"/>
            </a:lvl1pPr>
          </a:lstStyle>
          <a:p>
            <a:pPr lvl="0"/>
            <a:r>
              <a:rPr lang="zh-CN" altLang="en-US" dirty="0"/>
              <a:t>单击此处编辑母版文本样式</a:t>
            </a:r>
          </a:p>
        </p:txBody>
      </p:sp>
    </p:spTree>
    <p:extLst>
      <p:ext uri="{BB962C8B-B14F-4D97-AF65-F5344CB8AC3E}">
        <p14:creationId xmlns:p14="http://schemas.microsoft.com/office/powerpoint/2010/main" val="4056967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1230110-45C2-446D-8B44-7C16B580A047}"/>
              </a:ext>
            </a:extLst>
          </p:cNvPr>
          <p:cNvSpPr>
            <a:spLocks noGrp="1"/>
          </p:cNvSpPr>
          <p:nvPr>
            <p:ph type="title"/>
          </p:nvPr>
        </p:nvSpPr>
        <p:spPr>
          <a:xfrm>
            <a:off x="839788" y="987424"/>
            <a:ext cx="3932237" cy="1434763"/>
          </a:xfrm>
        </p:spPr>
        <p:txBody>
          <a:bodyPr anchor="t">
            <a:normAutofit/>
          </a:bodyPr>
          <a:lstStyle>
            <a:lvl1pPr>
              <a:defRPr sz="2800"/>
            </a:lvl1pPr>
          </a:lstStyle>
          <a:p>
            <a:r>
              <a:rPr lang="zh-CN" altLang="en-US" dirty="0"/>
              <a:t>单击此处编辑母版标题样式</a:t>
            </a:r>
          </a:p>
        </p:txBody>
      </p:sp>
      <p:sp>
        <p:nvSpPr>
          <p:cNvPr id="3" name="内容占位符 2">
            <a:extLst>
              <a:ext uri="{FF2B5EF4-FFF2-40B4-BE49-F238E27FC236}">
                <a16:creationId xmlns="" xmlns:a16="http://schemas.microsoft.com/office/drawing/2014/main" id="{1655C031-C32D-4831-90FB-92BB0EA1ADA1}"/>
              </a:ext>
            </a:extLst>
          </p:cNvPr>
          <p:cNvSpPr>
            <a:spLocks noGrp="1"/>
          </p:cNvSpPr>
          <p:nvPr>
            <p:ph idx="1"/>
          </p:nvPr>
        </p:nvSpPr>
        <p:spPr>
          <a:xfrm>
            <a:off x="5183188" y="987425"/>
            <a:ext cx="6172200" cy="4873625"/>
          </a:xfrm>
        </p:spPr>
        <p:txBody>
          <a:bodyPr/>
          <a:lstStyle>
            <a:lvl1pPr>
              <a:defRPr sz="2800"/>
            </a:lvl1pPr>
            <a:lvl2pPr>
              <a:defRPr sz="2400"/>
            </a:lvl2pPr>
            <a:lvl3pPr>
              <a:defRPr sz="2000"/>
            </a:lvl3pPr>
            <a:lvl4pPr>
              <a:defRPr sz="16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sp>
        <p:nvSpPr>
          <p:cNvPr id="4" name="文本占位符 3">
            <a:extLst>
              <a:ext uri="{FF2B5EF4-FFF2-40B4-BE49-F238E27FC236}">
                <a16:creationId xmlns="" xmlns:a16="http://schemas.microsoft.com/office/drawing/2014/main" id="{CFDD5409-1361-447F-AEA8-57B63E287FED}"/>
              </a:ext>
            </a:extLst>
          </p:cNvPr>
          <p:cNvSpPr>
            <a:spLocks noGrp="1"/>
          </p:cNvSpPr>
          <p:nvPr>
            <p:ph type="body" sz="half" idx="2"/>
          </p:nvPr>
        </p:nvSpPr>
        <p:spPr>
          <a:xfrm>
            <a:off x="839788" y="2529190"/>
            <a:ext cx="3932237" cy="33397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Tree>
    <p:extLst>
      <p:ext uri="{BB962C8B-B14F-4D97-AF65-F5344CB8AC3E}">
        <p14:creationId xmlns:p14="http://schemas.microsoft.com/office/powerpoint/2010/main" val="207043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F46E1E5-FF2C-4E9E-837E-3AD376EB3A97}"/>
              </a:ext>
            </a:extLst>
          </p:cNvPr>
          <p:cNvSpPr>
            <a:spLocks noGrp="1"/>
          </p:cNvSpPr>
          <p:nvPr>
            <p:ph type="title"/>
          </p:nvPr>
        </p:nvSpPr>
        <p:spPr>
          <a:xfrm>
            <a:off x="839788" y="987424"/>
            <a:ext cx="3932237" cy="1425036"/>
          </a:xfrm>
        </p:spPr>
        <p:txBody>
          <a:bodyPr anchor="t">
            <a:normAutofit/>
          </a:bodyPr>
          <a:lstStyle>
            <a:lvl1pPr>
              <a:defRPr sz="2800"/>
            </a:lvl1pPr>
          </a:lstStyle>
          <a:p>
            <a:r>
              <a:rPr lang="zh-CN" altLang="en-US" dirty="0"/>
              <a:t>单击此处编辑母版标题样式</a:t>
            </a:r>
          </a:p>
        </p:txBody>
      </p:sp>
      <p:sp>
        <p:nvSpPr>
          <p:cNvPr id="3" name="图片占位符 2">
            <a:extLst>
              <a:ext uri="{FF2B5EF4-FFF2-40B4-BE49-F238E27FC236}">
                <a16:creationId xmlns="" xmlns:a16="http://schemas.microsoft.com/office/drawing/2014/main" id="{035E91EC-5972-4397-9ECF-1F3378F912C8}"/>
              </a:ext>
            </a:extLst>
          </p:cNvPr>
          <p:cNvSpPr>
            <a:spLocks noGrp="1"/>
          </p:cNvSpPr>
          <p:nvPr>
            <p:ph type="pic" idx="1"/>
          </p:nvPr>
        </p:nvSpPr>
        <p:spPr>
          <a:xfrm>
            <a:off x="5183188" y="987425"/>
            <a:ext cx="6172200" cy="4873625"/>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CD2D9144-0D7A-4972-8B37-CA6B7B60328F}"/>
              </a:ext>
            </a:extLst>
          </p:cNvPr>
          <p:cNvSpPr>
            <a:spLocks noGrp="1"/>
          </p:cNvSpPr>
          <p:nvPr>
            <p:ph type="body" sz="half" idx="2"/>
          </p:nvPr>
        </p:nvSpPr>
        <p:spPr>
          <a:xfrm>
            <a:off x="839788" y="2509736"/>
            <a:ext cx="3932237" cy="335925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Tree>
    <p:extLst>
      <p:ext uri="{BB962C8B-B14F-4D97-AF65-F5344CB8AC3E}">
        <p14:creationId xmlns:p14="http://schemas.microsoft.com/office/powerpoint/2010/main" val="2393075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312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F6BEB926-4F28-4F0B-8847-7B76CFA0CDA2}"/>
              </a:ext>
            </a:extLst>
          </p:cNvPr>
          <p:cNvSpPr/>
          <p:nvPr userDrawn="1"/>
        </p:nvSpPr>
        <p:spPr>
          <a:xfrm>
            <a:off x="0" y="0"/>
            <a:ext cx="12192000" cy="6858000"/>
          </a:xfrm>
          <a:prstGeom prst="rect">
            <a:avLst/>
          </a:prstGeom>
          <a:solidFill>
            <a:srgbClr val="FCF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 xmlns:a16="http://schemas.microsoft.com/office/drawing/2014/main" id="{8D75A351-77C6-407A-84C6-67ACC6CF7F4C}"/>
              </a:ext>
            </a:extLst>
          </p:cNvPr>
          <p:cNvGrpSpPr/>
          <p:nvPr userDrawn="1"/>
        </p:nvGrpSpPr>
        <p:grpSpPr>
          <a:xfrm>
            <a:off x="1979311" y="1772988"/>
            <a:ext cx="8124101" cy="2984769"/>
            <a:chOff x="1979311" y="1772988"/>
            <a:chExt cx="8124101" cy="2984769"/>
          </a:xfrm>
        </p:grpSpPr>
        <p:grpSp>
          <p:nvGrpSpPr>
            <p:cNvPr id="19" name="组合 18">
              <a:extLst>
                <a:ext uri="{FF2B5EF4-FFF2-40B4-BE49-F238E27FC236}">
                  <a16:creationId xmlns="" xmlns:a16="http://schemas.microsoft.com/office/drawing/2014/main" id="{18AF0648-DC00-4DFE-AA2C-C9D14EFDA725}"/>
                </a:ext>
              </a:extLst>
            </p:cNvPr>
            <p:cNvGrpSpPr>
              <a:grpSpLocks noChangeAspect="1"/>
            </p:cNvGrpSpPr>
            <p:nvPr userDrawn="1"/>
          </p:nvGrpSpPr>
          <p:grpSpPr>
            <a:xfrm>
              <a:off x="1979311" y="1948038"/>
              <a:ext cx="2738595" cy="2634669"/>
              <a:chOff x="1697209" y="1874368"/>
              <a:chExt cx="2943199" cy="2831509"/>
            </a:xfrm>
          </p:grpSpPr>
          <p:pic>
            <p:nvPicPr>
              <p:cNvPr id="24" name="图片 23">
                <a:extLst>
                  <a:ext uri="{FF2B5EF4-FFF2-40B4-BE49-F238E27FC236}">
                    <a16:creationId xmlns="" xmlns:a16="http://schemas.microsoft.com/office/drawing/2014/main" id="{5A30B0EB-6CF2-400F-A751-DADDF3BB1A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3695"/>
              <a:stretch/>
            </p:blipFill>
            <p:spPr>
              <a:xfrm>
                <a:off x="2431314" y="1874368"/>
                <a:ext cx="1474988" cy="1462220"/>
              </a:xfrm>
              <a:prstGeom prst="rect">
                <a:avLst/>
              </a:prstGeom>
            </p:spPr>
          </p:pic>
          <p:pic>
            <p:nvPicPr>
              <p:cNvPr id="25" name="图片 24">
                <a:extLst>
                  <a:ext uri="{FF2B5EF4-FFF2-40B4-BE49-F238E27FC236}">
                    <a16:creationId xmlns="" xmlns:a16="http://schemas.microsoft.com/office/drawing/2014/main" id="{0D265F9D-8C27-44D9-8B2D-6F539C8668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228"/>
              <a:stretch/>
            </p:blipFill>
            <p:spPr>
              <a:xfrm>
                <a:off x="1697209" y="3636523"/>
                <a:ext cx="2943199" cy="1069354"/>
              </a:xfrm>
              <a:prstGeom prst="rect">
                <a:avLst/>
              </a:prstGeom>
            </p:spPr>
          </p:pic>
        </p:grpSp>
        <p:cxnSp>
          <p:nvCxnSpPr>
            <p:cNvPr id="20" name="直线连接符 14">
              <a:extLst>
                <a:ext uri="{FF2B5EF4-FFF2-40B4-BE49-F238E27FC236}">
                  <a16:creationId xmlns="" xmlns:a16="http://schemas.microsoft.com/office/drawing/2014/main" id="{7BA90511-C89B-4796-9278-952345EA15AC}"/>
                </a:ext>
              </a:extLst>
            </p:cNvPr>
            <p:cNvCxnSpPr>
              <a:cxnSpLocks/>
            </p:cNvCxnSpPr>
            <p:nvPr userDrawn="1"/>
          </p:nvCxnSpPr>
          <p:spPr>
            <a:xfrm>
              <a:off x="6087220" y="1772988"/>
              <a:ext cx="0" cy="2984769"/>
            </a:xfrm>
            <a:prstGeom prst="line">
              <a:avLst/>
            </a:prstGeom>
            <a:ln w="12700">
              <a:gradFill>
                <a:gsLst>
                  <a:gs pos="12000">
                    <a:srgbClr val="F4ACBA">
                      <a:alpha val="50000"/>
                    </a:srgbClr>
                  </a:gs>
                  <a:gs pos="45000">
                    <a:srgbClr val="BD0E28"/>
                  </a:gs>
                  <a:gs pos="55000">
                    <a:srgbClr val="BD0E28"/>
                  </a:gs>
                  <a:gs pos="88000">
                    <a:srgbClr val="F4ACBA">
                      <a:alpha val="50000"/>
                    </a:srgb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 xmlns:a16="http://schemas.microsoft.com/office/drawing/2014/main" id="{C059F32A-9744-443D-867A-5721DFC40CE8}"/>
                </a:ext>
              </a:extLst>
            </p:cNvPr>
            <p:cNvGrpSpPr/>
            <p:nvPr userDrawn="1"/>
          </p:nvGrpSpPr>
          <p:grpSpPr>
            <a:xfrm>
              <a:off x="7456534" y="1948038"/>
              <a:ext cx="2646878" cy="2634669"/>
              <a:chOff x="7456534" y="1894585"/>
              <a:chExt cx="2646878" cy="2634669"/>
            </a:xfrm>
          </p:grpSpPr>
          <p:pic>
            <p:nvPicPr>
              <p:cNvPr id="22" name="图片 21">
                <a:extLst>
                  <a:ext uri="{FF2B5EF4-FFF2-40B4-BE49-F238E27FC236}">
                    <a16:creationId xmlns="" xmlns:a16="http://schemas.microsoft.com/office/drawing/2014/main" id="{C3A4F2F0-BFFC-4914-929C-90088729D2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541" y="1894585"/>
                <a:ext cx="1772864" cy="1772864"/>
              </a:xfrm>
              <a:prstGeom prst="rect">
                <a:avLst/>
              </a:prstGeom>
            </p:spPr>
          </p:pic>
          <p:sp>
            <p:nvSpPr>
              <p:cNvPr id="23" name="文本框 22">
                <a:extLst>
                  <a:ext uri="{FF2B5EF4-FFF2-40B4-BE49-F238E27FC236}">
                    <a16:creationId xmlns="" xmlns:a16="http://schemas.microsoft.com/office/drawing/2014/main" id="{F83E4F93-42F7-4E7E-99DA-B0EA3A76A9C0}"/>
                  </a:ext>
                </a:extLst>
              </p:cNvPr>
              <p:cNvSpPr txBox="1"/>
              <p:nvPr userDrawn="1"/>
            </p:nvSpPr>
            <p:spPr>
              <a:xfrm>
                <a:off x="7456534" y="4067589"/>
                <a:ext cx="2646878" cy="461665"/>
              </a:xfrm>
              <a:prstGeom prst="rect">
                <a:avLst/>
              </a:prstGeom>
              <a:noFill/>
            </p:spPr>
            <p:txBody>
              <a:bodyPr wrap="none" rtlCol="0">
                <a:spAutoFit/>
              </a:bodyPr>
              <a:lstStyle/>
              <a:p>
                <a:r>
                  <a:rPr lang="zh-CN" altLang="en-US" sz="2400" dirty="0">
                    <a:solidFill>
                      <a:srgbClr val="FB3A4E"/>
                    </a:solidFill>
                    <a:latin typeface="微软雅黑" panose="020B0503020204020204" pitchFamily="34" charset="-122"/>
                    <a:ea typeface="微软雅黑" panose="020B0503020204020204" pitchFamily="34" charset="-122"/>
                  </a:rPr>
                  <a:t>扫码加马老师微信</a:t>
                </a:r>
              </a:p>
            </p:txBody>
          </p:sp>
        </p:grpSp>
      </p:grpSp>
    </p:spTree>
    <p:extLst>
      <p:ext uri="{BB962C8B-B14F-4D97-AF65-F5344CB8AC3E}">
        <p14:creationId xmlns:p14="http://schemas.microsoft.com/office/powerpoint/2010/main" val="2075459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CDDDFE5-6015-4333-A448-84D1DBB94E42}"/>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 xmlns:a16="http://schemas.microsoft.com/office/drawing/2014/main" id="{8A00BA6E-3F60-4933-B96B-ED7508BD2A00}"/>
              </a:ext>
            </a:extLst>
          </p:cNvPr>
          <p:cNvSpPr>
            <a:spLocks noGrp="1"/>
          </p:cNvSpPr>
          <p:nvPr>
            <p:ph idx="1"/>
          </p:nvPr>
        </p:nvSpPr>
        <p:spPr>
          <a:xfrm>
            <a:off x="838200" y="1825625"/>
            <a:ext cx="10515600" cy="4667250"/>
          </a:xfrm>
        </p:spPr>
        <p:txBody>
          <a:bodyPr/>
          <a:lstStyle>
            <a:lvl1pPr>
              <a:defRPr b="1"/>
            </a:lvl1pPr>
            <a:lvl4pPr>
              <a:defRPr sz="1600"/>
            </a:lvl4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spTree>
    <p:extLst>
      <p:ext uri="{BB962C8B-B14F-4D97-AF65-F5344CB8AC3E}">
        <p14:creationId xmlns:p14="http://schemas.microsoft.com/office/powerpoint/2010/main" val="792792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15B4B1-CE07-4D73-BB52-1ACC37C432FD}"/>
              </a:ext>
            </a:extLst>
          </p:cNvPr>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4" name="内容占位符 3">
            <a:extLst>
              <a:ext uri="{FF2B5EF4-FFF2-40B4-BE49-F238E27FC236}">
                <a16:creationId xmlns="" xmlns:a16="http://schemas.microsoft.com/office/drawing/2014/main" id="{6BE8C3DC-7F17-4362-9568-CD5DDF63F56D}"/>
              </a:ext>
            </a:extLst>
          </p:cNvPr>
          <p:cNvSpPr>
            <a:spLocks noGrp="1"/>
          </p:cNvSpPr>
          <p:nvPr>
            <p:ph sz="half" idx="2"/>
          </p:nvPr>
        </p:nvSpPr>
        <p:spPr>
          <a:xfrm>
            <a:off x="839788" y="1819072"/>
            <a:ext cx="5157787" cy="4673803"/>
          </a:xfrm>
        </p:spPr>
        <p:txBody>
          <a:bodyPr/>
          <a:lstStyle>
            <a:lvl1pPr>
              <a:defRPr b="1"/>
            </a:lvl1pPr>
            <a:lvl4pPr>
              <a:defRPr sz="1600"/>
            </a:lvl4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sp>
        <p:nvSpPr>
          <p:cNvPr id="6" name="内容占位符 5">
            <a:extLst>
              <a:ext uri="{FF2B5EF4-FFF2-40B4-BE49-F238E27FC236}">
                <a16:creationId xmlns="" xmlns:a16="http://schemas.microsoft.com/office/drawing/2014/main" id="{4B3D707F-843F-460E-A33B-3E8D98DC783B}"/>
              </a:ext>
            </a:extLst>
          </p:cNvPr>
          <p:cNvSpPr>
            <a:spLocks noGrp="1"/>
          </p:cNvSpPr>
          <p:nvPr>
            <p:ph sz="quarter" idx="4"/>
          </p:nvPr>
        </p:nvSpPr>
        <p:spPr>
          <a:xfrm>
            <a:off x="6172200" y="1819072"/>
            <a:ext cx="5183188" cy="4673803"/>
          </a:xfrm>
        </p:spPr>
        <p:txBody>
          <a:bodyPr/>
          <a:lstStyle>
            <a:lvl1pPr>
              <a:defRPr b="1"/>
            </a:lvl1pPr>
            <a:lvl4pPr>
              <a:defRPr sz="1600"/>
            </a:lvl4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spTree>
    <p:extLst>
      <p:ext uri="{BB962C8B-B14F-4D97-AF65-F5344CB8AC3E}">
        <p14:creationId xmlns:p14="http://schemas.microsoft.com/office/powerpoint/2010/main" val="2021510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08BF949-3258-4FF2-969C-8AC7E4B9E468}"/>
              </a:ext>
            </a:extLst>
          </p:cNvPr>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1742803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3127EEF-40BF-4127-9C54-86BA17E83123}"/>
              </a:ext>
            </a:extLst>
          </p:cNvPr>
          <p:cNvSpPr>
            <a:spLocks noGrp="1"/>
          </p:cNvSpPr>
          <p:nvPr>
            <p:ph type="title"/>
          </p:nvPr>
        </p:nvSpPr>
        <p:spPr/>
        <p:txBody>
          <a:bodyPr/>
          <a:lstStyle>
            <a:lvl1pPr algn="ctr">
              <a:defRPr/>
            </a:lvl1pPr>
          </a:lstStyle>
          <a:p>
            <a:r>
              <a:rPr lang="zh-CN" altLang="en-US" dirty="0"/>
              <a:t>单击此处编辑母版标题样式</a:t>
            </a:r>
          </a:p>
        </p:txBody>
      </p:sp>
      <p:sp>
        <p:nvSpPr>
          <p:cNvPr id="3" name="内容占位符 2">
            <a:extLst>
              <a:ext uri="{FF2B5EF4-FFF2-40B4-BE49-F238E27FC236}">
                <a16:creationId xmlns="" xmlns:a16="http://schemas.microsoft.com/office/drawing/2014/main" id="{A64ABEE5-01F9-4BB5-9176-F6C4E4AE09F8}"/>
              </a:ext>
            </a:extLst>
          </p:cNvPr>
          <p:cNvSpPr>
            <a:spLocks noGrp="1"/>
          </p:cNvSpPr>
          <p:nvPr>
            <p:ph sz="half" idx="1"/>
          </p:nvPr>
        </p:nvSpPr>
        <p:spPr>
          <a:xfrm>
            <a:off x="838200" y="1825625"/>
            <a:ext cx="5181600" cy="4667250"/>
          </a:xfrm>
        </p:spPr>
        <p:txBody>
          <a:bodyPr/>
          <a:lstStyle>
            <a:lvl1pPr>
              <a:defRPr b="1"/>
            </a:lvl1pPr>
            <a:lvl4pPr>
              <a:defRPr sz="1600"/>
            </a:lvl4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sp>
        <p:nvSpPr>
          <p:cNvPr id="4" name="内容占位符 3">
            <a:extLst>
              <a:ext uri="{FF2B5EF4-FFF2-40B4-BE49-F238E27FC236}">
                <a16:creationId xmlns="" xmlns:a16="http://schemas.microsoft.com/office/drawing/2014/main" id="{B618C0B5-AEEA-4001-A88D-7722A050A3BD}"/>
              </a:ext>
            </a:extLst>
          </p:cNvPr>
          <p:cNvSpPr>
            <a:spLocks noGrp="1"/>
          </p:cNvSpPr>
          <p:nvPr>
            <p:ph sz="half" idx="2"/>
          </p:nvPr>
        </p:nvSpPr>
        <p:spPr>
          <a:xfrm>
            <a:off x="6172200" y="1825625"/>
            <a:ext cx="5181600" cy="4667250"/>
          </a:xfrm>
        </p:spPr>
        <p:txBody>
          <a:bodyPr/>
          <a:lstStyle>
            <a:lvl1pPr>
              <a:defRPr b="1"/>
            </a:lvl1pPr>
            <a:lvl4pPr>
              <a:defRPr sz="1600"/>
            </a:lvl4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spTree>
    <p:extLst>
      <p:ext uri="{BB962C8B-B14F-4D97-AF65-F5344CB8AC3E}">
        <p14:creationId xmlns:p14="http://schemas.microsoft.com/office/powerpoint/2010/main" val="2855226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3127EEF-40BF-4127-9C54-86BA17E83123}"/>
              </a:ext>
            </a:extLst>
          </p:cNvPr>
          <p:cNvSpPr>
            <a:spLocks noGrp="1"/>
          </p:cNvSpPr>
          <p:nvPr>
            <p:ph type="title"/>
          </p:nvPr>
        </p:nvSpPr>
        <p:spPr/>
        <p:txBody>
          <a:bodyPr/>
          <a:lstStyle>
            <a:lvl1pPr algn="ctr">
              <a:defRPr/>
            </a:lvl1pPr>
          </a:lstStyle>
          <a:p>
            <a:r>
              <a:rPr lang="zh-CN" altLang="en-US" dirty="0"/>
              <a:t>单击此处编辑母版标题样式</a:t>
            </a:r>
          </a:p>
        </p:txBody>
      </p:sp>
      <p:sp>
        <p:nvSpPr>
          <p:cNvPr id="3" name="内容占位符 2">
            <a:extLst>
              <a:ext uri="{FF2B5EF4-FFF2-40B4-BE49-F238E27FC236}">
                <a16:creationId xmlns="" xmlns:a16="http://schemas.microsoft.com/office/drawing/2014/main" id="{A64ABEE5-01F9-4BB5-9176-F6C4E4AE09F8}"/>
              </a:ext>
            </a:extLst>
          </p:cNvPr>
          <p:cNvSpPr>
            <a:spLocks noGrp="1"/>
          </p:cNvSpPr>
          <p:nvPr>
            <p:ph sz="half" idx="1"/>
          </p:nvPr>
        </p:nvSpPr>
        <p:spPr>
          <a:xfrm>
            <a:off x="838199" y="1825624"/>
            <a:ext cx="10515600" cy="4667251"/>
          </a:xfrm>
        </p:spPr>
        <p:txBody>
          <a:bodyPr/>
          <a:lstStyle>
            <a:lvl1pPr>
              <a:defRPr b="1"/>
            </a:lvl1pPr>
            <a:lvl4pPr>
              <a:defRPr sz="1600"/>
            </a:lvl4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spTree>
    <p:extLst>
      <p:ext uri="{BB962C8B-B14F-4D97-AF65-F5344CB8AC3E}">
        <p14:creationId xmlns:p14="http://schemas.microsoft.com/office/powerpoint/2010/main" val="367633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标题 1">
            <a:extLst>
              <a:ext uri="{FF2B5EF4-FFF2-40B4-BE49-F238E27FC236}">
                <a16:creationId xmlns="" xmlns:a16="http://schemas.microsoft.com/office/drawing/2014/main" id="{75E330CA-32AC-4307-B988-290FB7620139}"/>
              </a:ext>
            </a:extLst>
          </p:cNvPr>
          <p:cNvSpPr>
            <a:spLocks noGrp="1"/>
          </p:cNvSpPr>
          <p:nvPr>
            <p:ph type="title"/>
          </p:nvPr>
        </p:nvSpPr>
        <p:spPr>
          <a:xfrm>
            <a:off x="838200" y="365125"/>
            <a:ext cx="10515600" cy="1325563"/>
          </a:xfrm>
        </p:spPr>
        <p:txBody>
          <a:bodyPr/>
          <a:lstStyle>
            <a:lvl1pPr algn="ctr">
              <a:defRPr/>
            </a:lvl1pPr>
          </a:lstStyle>
          <a:p>
            <a:r>
              <a:rPr lang="zh-CN" altLang="en-US"/>
              <a:t>单击此处编辑母版标题样式</a:t>
            </a:r>
          </a:p>
        </p:txBody>
      </p:sp>
    </p:spTree>
    <p:extLst>
      <p:ext uri="{BB962C8B-B14F-4D97-AF65-F5344CB8AC3E}">
        <p14:creationId xmlns:p14="http://schemas.microsoft.com/office/powerpoint/2010/main" val="3849592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5D4B121-4EF8-477E-B0F8-9BAE4050787D}"/>
              </a:ext>
            </a:extLst>
          </p:cNvPr>
          <p:cNvSpPr>
            <a:spLocks noGrp="1"/>
          </p:cNvSpPr>
          <p:nvPr>
            <p:ph idx="1"/>
          </p:nvPr>
        </p:nvSpPr>
        <p:spPr>
          <a:xfrm>
            <a:off x="2496661" y="1333100"/>
            <a:ext cx="7198680" cy="4191802"/>
          </a:xfrm>
        </p:spPr>
        <p:txBody>
          <a:bodyPr anchor="ctr"/>
          <a:lstStyle>
            <a:lvl1pPr marL="0" indent="0">
              <a:buNone/>
              <a:defRPr/>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endParaRPr lang="en-US" dirty="0"/>
          </a:p>
        </p:txBody>
      </p:sp>
    </p:spTree>
    <p:extLst>
      <p:ext uri="{BB962C8B-B14F-4D97-AF65-F5344CB8AC3E}">
        <p14:creationId xmlns:p14="http://schemas.microsoft.com/office/powerpoint/2010/main" val="2617370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Content Placeholder 2">
            <a:extLst>
              <a:ext uri="{FF2B5EF4-FFF2-40B4-BE49-F238E27FC236}">
                <a16:creationId xmlns="" xmlns:a16="http://schemas.microsoft.com/office/drawing/2014/main" id="{128F2647-05A7-4767-9EDE-2DD1B5649CDE}"/>
              </a:ext>
            </a:extLst>
          </p:cNvPr>
          <p:cNvSpPr>
            <a:spLocks noGrp="1"/>
          </p:cNvSpPr>
          <p:nvPr>
            <p:ph idx="1"/>
          </p:nvPr>
        </p:nvSpPr>
        <p:spPr>
          <a:xfrm>
            <a:off x="3577087" y="1333100"/>
            <a:ext cx="5037829" cy="4191802"/>
          </a:xfrm>
        </p:spPr>
        <p:txBody>
          <a:bodyPr anchor="ctr"/>
          <a:lstStyle>
            <a:lvl1pPr marL="0" indent="0">
              <a:buNone/>
              <a:defRPr/>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spTree>
    <p:extLst>
      <p:ext uri="{BB962C8B-B14F-4D97-AF65-F5344CB8AC3E}">
        <p14:creationId xmlns:p14="http://schemas.microsoft.com/office/powerpoint/2010/main" val="973893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6F3"/>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6D51F593-E756-4516-BDA1-5759BF1747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 xmlns:a16="http://schemas.microsoft.com/office/drawing/2014/main" id="{46BB56D7-7BC8-481F-83C2-4465694715AE}"/>
              </a:ext>
            </a:extLst>
          </p:cNvPr>
          <p:cNvSpPr>
            <a:spLocks noGrp="1"/>
          </p:cNvSpPr>
          <p:nvPr>
            <p:ph type="body" idx="1"/>
          </p:nvPr>
        </p:nvSpPr>
        <p:spPr>
          <a:xfrm>
            <a:off x="838200" y="1825624"/>
            <a:ext cx="10515600" cy="466724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pic>
        <p:nvPicPr>
          <p:cNvPr id="7" name="图片 6">
            <a:extLst>
              <a:ext uri="{FF2B5EF4-FFF2-40B4-BE49-F238E27FC236}">
                <a16:creationId xmlns="" xmlns:a16="http://schemas.microsoft.com/office/drawing/2014/main" id="{413024CD-0855-46DD-A928-2C72AE55F45B}"/>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110154" y="314811"/>
            <a:ext cx="1777048" cy="463401"/>
          </a:xfrm>
          <a:prstGeom prst="rect">
            <a:avLst/>
          </a:prstGeom>
        </p:spPr>
      </p:pic>
      <p:grpSp>
        <p:nvGrpSpPr>
          <p:cNvPr id="12" name="组合 11">
            <a:extLst>
              <a:ext uri="{FF2B5EF4-FFF2-40B4-BE49-F238E27FC236}">
                <a16:creationId xmlns="" xmlns:a16="http://schemas.microsoft.com/office/drawing/2014/main" id="{6DE40DCA-9E38-446F-B51A-3FAC6EF7DE83}"/>
              </a:ext>
            </a:extLst>
          </p:cNvPr>
          <p:cNvGrpSpPr/>
          <p:nvPr userDrawn="1"/>
        </p:nvGrpSpPr>
        <p:grpSpPr>
          <a:xfrm>
            <a:off x="1826285" y="6550223"/>
            <a:ext cx="8539431" cy="307777"/>
            <a:chOff x="1717676" y="6106234"/>
            <a:chExt cx="8539431" cy="307777"/>
          </a:xfrm>
        </p:grpSpPr>
        <p:cxnSp>
          <p:nvCxnSpPr>
            <p:cNvPr id="13" name="直接连接符 12">
              <a:extLst>
                <a:ext uri="{FF2B5EF4-FFF2-40B4-BE49-F238E27FC236}">
                  <a16:creationId xmlns="" xmlns:a16="http://schemas.microsoft.com/office/drawing/2014/main" id="{EB894321-6E43-49B3-BA59-83FE771FE712}"/>
                </a:ext>
              </a:extLst>
            </p:cNvPr>
            <p:cNvCxnSpPr>
              <a:cxnSpLocks/>
            </p:cNvCxnSpPr>
            <p:nvPr userDrawn="1"/>
          </p:nvCxnSpPr>
          <p:spPr>
            <a:xfrm>
              <a:off x="1717676" y="6260122"/>
              <a:ext cx="2414709" cy="0"/>
            </a:xfrm>
            <a:prstGeom prst="line">
              <a:avLst/>
            </a:prstGeom>
            <a:ln>
              <a:solidFill>
                <a:srgbClr val="F4ACBA"/>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806BF326-99D1-4865-A706-81F76F28F204}"/>
                </a:ext>
              </a:extLst>
            </p:cNvPr>
            <p:cNvCxnSpPr>
              <a:cxnSpLocks/>
            </p:cNvCxnSpPr>
            <p:nvPr userDrawn="1"/>
          </p:nvCxnSpPr>
          <p:spPr>
            <a:xfrm>
              <a:off x="7842398" y="6260122"/>
              <a:ext cx="2414709" cy="0"/>
            </a:xfrm>
            <a:prstGeom prst="line">
              <a:avLst/>
            </a:prstGeom>
            <a:ln>
              <a:solidFill>
                <a:srgbClr val="F4ACBA"/>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 xmlns:a16="http://schemas.microsoft.com/office/drawing/2014/main" id="{BAB268FB-3C98-4A98-B747-574D81F871BA}"/>
                </a:ext>
              </a:extLst>
            </p:cNvPr>
            <p:cNvSpPr txBox="1"/>
            <p:nvPr userDrawn="1"/>
          </p:nvSpPr>
          <p:spPr>
            <a:xfrm>
              <a:off x="4228930" y="6106234"/>
              <a:ext cx="3516923" cy="307777"/>
            </a:xfrm>
            <a:prstGeom prst="rect">
              <a:avLst/>
            </a:prstGeom>
            <a:noFill/>
          </p:spPr>
          <p:txBody>
            <a:bodyPr wrap="square" rtlCol="0">
              <a:spAutoFit/>
            </a:bodyPr>
            <a:lstStyle/>
            <a:p>
              <a:pPr algn="dist"/>
              <a:r>
                <a:rPr lang="en-US" altLang="zh-CN" sz="1400" dirty="0">
                  <a:solidFill>
                    <a:srgbClr val="F4ACBA"/>
                  </a:solidFill>
                  <a:latin typeface="新宋体" panose="02010609030101010101" pitchFamily="49" charset="-122"/>
                  <a:ea typeface="新宋体" panose="02010609030101010101" pitchFamily="49" charset="-122"/>
                </a:rPr>
                <a:t>www.mashibing.com</a:t>
              </a:r>
              <a:endParaRPr lang="zh-CN" altLang="en-US" sz="1400" dirty="0">
                <a:solidFill>
                  <a:srgbClr val="F4ACBA"/>
                </a:solidFill>
                <a:latin typeface="新宋体" panose="02010609030101010101" pitchFamily="49" charset="-122"/>
                <a:ea typeface="新宋体" panose="02010609030101010101" pitchFamily="49" charset="-122"/>
              </a:endParaRPr>
            </a:p>
          </p:txBody>
        </p:sp>
      </p:grpSp>
    </p:spTree>
    <p:extLst>
      <p:ext uri="{BB962C8B-B14F-4D97-AF65-F5344CB8AC3E}">
        <p14:creationId xmlns:p14="http://schemas.microsoft.com/office/powerpoint/2010/main" val="1100504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4" r:id="rId4"/>
    <p:sldLayoutId id="2147483652" r:id="rId5"/>
    <p:sldLayoutId id="2147483659" r:id="rId6"/>
    <p:sldLayoutId id="2147483651" r:id="rId7"/>
    <p:sldLayoutId id="2147483661" r:id="rId8"/>
    <p:sldLayoutId id="2147483660" r:id="rId9"/>
    <p:sldLayoutId id="2147483662" r:id="rId10"/>
    <p:sldLayoutId id="2147483656" r:id="rId11"/>
    <p:sldLayoutId id="2147483657" r:id="rId12"/>
    <p:sldLayoutId id="2147483655"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01637" y="2438400"/>
            <a:ext cx="7788727" cy="1015663"/>
          </a:xfrm>
          <a:prstGeom prst="rect">
            <a:avLst/>
          </a:prstGeom>
          <a:noFill/>
        </p:spPr>
        <p:txBody>
          <a:bodyPr wrap="square" rtlCol="0">
            <a:spAutoFit/>
          </a:bodyPr>
          <a:lstStyle/>
          <a:p>
            <a:r>
              <a:rPr lang="en-US" altLang="zh-CN" sz="6000" spc="6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23</a:t>
            </a:r>
            <a:r>
              <a:rPr lang="zh-CN" altLang="en-US" sz="6000" spc="6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种设计模式精讲</a:t>
            </a:r>
            <a:endParaRPr lang="zh-CN" altLang="en-US" sz="6000" spc="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5021035" y="4185558"/>
            <a:ext cx="2149929" cy="523220"/>
          </a:xfrm>
          <a:prstGeom prst="rect">
            <a:avLst/>
          </a:prstGeom>
          <a:noFill/>
        </p:spPr>
        <p:txBody>
          <a:bodyPr wrap="square" rtlCol="0">
            <a:spAutoFit/>
          </a:bodyPr>
          <a:lstStyle/>
          <a:p>
            <a:r>
              <a:rPr lang="zh-CN" altLang="en-US" sz="2800" b="1" dirty="0" smtClean="0">
                <a:solidFill>
                  <a:srgbClr val="FF0000"/>
                </a:solidFill>
                <a:latin typeface="华文行楷" panose="02010800040101010101" pitchFamily="2" charset="-122"/>
                <a:ea typeface="华文行楷" panose="02010800040101010101" pitchFamily="2" charset="-122"/>
              </a:rPr>
              <a:t>讲师 大庆</a:t>
            </a:r>
            <a:endParaRPr lang="zh-CN" altLang="en-US" sz="2800" b="1" dirty="0">
              <a:solidFill>
                <a:srgbClr val="FF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9750290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64769" y="1395919"/>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84511" y="1436602"/>
            <a:ext cx="2140233" cy="369332"/>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1)</a:t>
            </a:r>
            <a:r>
              <a:rPr lang="zh-CN" altLang="en-US" b="1" dirty="0" smtClean="0">
                <a:solidFill>
                  <a:schemeClr val="bg1"/>
                </a:solidFill>
                <a:latin typeface="黑体" panose="02010609060101010101" pitchFamily="49" charset="-122"/>
                <a:ea typeface="黑体" panose="02010609060101010101" pitchFamily="49" charset="-122"/>
              </a:rPr>
              <a:t>面向对象</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5" name="文本框 4"/>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编程方法论</a:t>
            </a:r>
            <a:endParaRPr lang="zh-CN" altLang="en-US" sz="3200" b="1" dirty="0">
              <a:latin typeface="黑体" panose="02010609060101010101" pitchFamily="49" charset="-122"/>
              <a:ea typeface="黑体" panose="02010609060101010101" pitchFamily="49" charset="-122"/>
            </a:endParaRPr>
          </a:p>
        </p:txBody>
      </p:sp>
      <p:sp>
        <p:nvSpPr>
          <p:cNvPr id="6" name="棱台 5"/>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937657" y="2062842"/>
            <a:ext cx="8648700" cy="58477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面向对象是一种编程思想</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也是一种编程范式</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现在比较流行的编程语言大部分都是面向对象编程语言</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而大部分项目也都是基于面向对象编程风格进行开发的</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10" name="矩形 9"/>
          <p:cNvSpPr/>
          <p:nvPr/>
        </p:nvSpPr>
        <p:spPr>
          <a:xfrm>
            <a:off x="1164769" y="3094090"/>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84511" y="3134773"/>
            <a:ext cx="2140233" cy="369332"/>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2)</a:t>
            </a:r>
            <a:r>
              <a:rPr lang="zh-CN" altLang="en-US" b="1" dirty="0" smtClean="0">
                <a:solidFill>
                  <a:schemeClr val="bg1"/>
                </a:solidFill>
                <a:latin typeface="黑体" panose="02010609060101010101" pitchFamily="49" charset="-122"/>
                <a:ea typeface="黑体" panose="02010609060101010101" pitchFamily="49" charset="-122"/>
              </a:rPr>
              <a:t>设计原则</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2" name="文本框 11"/>
          <p:cNvSpPr txBox="1"/>
          <p:nvPr/>
        </p:nvSpPr>
        <p:spPr>
          <a:xfrm>
            <a:off x="1937657" y="3773331"/>
            <a:ext cx="8567057"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计原则是指导我们代码设计的一些经验总结。在软件开发中，为了提高软件系统的可维护性和可复用性，增加软件的可扩展性和灵活性，程序员要尽量根据设计原则来开发程序，从而提高软件开发效率、节约软件开发成本和维护成本。</a:t>
            </a:r>
          </a:p>
        </p:txBody>
      </p:sp>
      <p:sp>
        <p:nvSpPr>
          <p:cNvPr id="13" name="矩形 12"/>
          <p:cNvSpPr/>
          <p:nvPr/>
        </p:nvSpPr>
        <p:spPr>
          <a:xfrm>
            <a:off x="1164769" y="4903350"/>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284511" y="4944033"/>
            <a:ext cx="2140233" cy="369332"/>
          </a:xfrm>
          <a:prstGeom prst="rect">
            <a:avLst/>
          </a:prstGeom>
          <a:noFill/>
        </p:spPr>
        <p:txBody>
          <a:bodyPr wrap="square" rtlCol="0">
            <a:spAutoFit/>
          </a:bodyPr>
          <a:lstStyle/>
          <a:p>
            <a:r>
              <a:rPr lang="en-US" altLang="zh-CN" b="1" dirty="0">
                <a:solidFill>
                  <a:schemeClr val="bg1"/>
                </a:solidFill>
                <a:latin typeface="黑体" panose="02010609060101010101" pitchFamily="49" charset="-122"/>
                <a:ea typeface="黑体" panose="02010609060101010101" pitchFamily="49" charset="-122"/>
              </a:rPr>
              <a:t>3</a:t>
            </a:r>
            <a:r>
              <a:rPr lang="en-US" altLang="zh-CN" b="1" dirty="0" smtClean="0">
                <a:solidFill>
                  <a:schemeClr val="bg1"/>
                </a:solidFill>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设计模式</a:t>
            </a:r>
          </a:p>
        </p:txBody>
      </p:sp>
      <p:sp>
        <p:nvSpPr>
          <p:cNvPr id="15" name="文本框 14"/>
          <p:cNvSpPr txBox="1"/>
          <p:nvPr/>
        </p:nvSpPr>
        <p:spPr>
          <a:xfrm>
            <a:off x="1937657" y="5557157"/>
            <a:ext cx="8490857" cy="58477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设计模式是针对软件开发中经常遇到的一些设计问题，总结出来的一套解决方案或者设计思 路。大部分设计模式要解决的都是代码的可扩展性问题。</a:t>
            </a:r>
          </a:p>
        </p:txBody>
      </p:sp>
    </p:spTree>
    <p:extLst>
      <p:ext uri="{BB962C8B-B14F-4D97-AF65-F5344CB8AC3E}">
        <p14:creationId xmlns:p14="http://schemas.microsoft.com/office/powerpoint/2010/main" val="1657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p:bldP spid="10" grpId="0" animBg="1"/>
      <p:bldP spid="11" grpId="0"/>
      <p:bldP spid="12" grpId="0"/>
      <p:bldP spid="13" grpId="0" animBg="1"/>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73627" y="1942788"/>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393369" y="1942788"/>
            <a:ext cx="2140233" cy="369332"/>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4) </a:t>
            </a:r>
            <a:r>
              <a:rPr lang="zh-CN" altLang="en-US" b="1" dirty="0" smtClean="0">
                <a:solidFill>
                  <a:schemeClr val="bg1"/>
                </a:solidFill>
                <a:latin typeface="黑体" panose="02010609060101010101" pitchFamily="49" charset="-122"/>
                <a:ea typeface="黑体" panose="02010609060101010101" pitchFamily="49" charset="-122"/>
              </a:rPr>
              <a:t>编程规范</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5" name="文本框 4"/>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编程方法论</a:t>
            </a:r>
            <a:endParaRPr lang="zh-CN" altLang="en-US" sz="3200" b="1" dirty="0">
              <a:latin typeface="黑体" panose="02010609060101010101" pitchFamily="49" charset="-122"/>
              <a:ea typeface="黑体" panose="02010609060101010101" pitchFamily="49" charset="-122"/>
            </a:endParaRPr>
          </a:p>
        </p:txBody>
      </p:sp>
      <p:sp>
        <p:nvSpPr>
          <p:cNvPr id="6" name="棱台 5"/>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73627" y="3899633"/>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93369" y="3940316"/>
            <a:ext cx="2140233" cy="369332"/>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5)</a:t>
            </a:r>
            <a:r>
              <a:rPr lang="zh-CN" altLang="en-US" b="1" dirty="0">
                <a:solidFill>
                  <a:schemeClr val="bg1"/>
                </a:solidFill>
                <a:latin typeface="黑体" panose="02010609060101010101" pitchFamily="49" charset="-122"/>
                <a:ea typeface="黑体" panose="02010609060101010101" pitchFamily="49" charset="-122"/>
              </a:rPr>
              <a:t>重构</a:t>
            </a:r>
          </a:p>
        </p:txBody>
      </p:sp>
      <p:sp>
        <p:nvSpPr>
          <p:cNvPr id="12" name="文本框 11"/>
          <p:cNvSpPr txBox="1"/>
          <p:nvPr/>
        </p:nvSpPr>
        <p:spPr>
          <a:xfrm>
            <a:off x="2046515" y="4578874"/>
            <a:ext cx="8567057" cy="1077218"/>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维基百科</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在软件工程学里，重构代码一词通常是指在不改变代码的外部行为情况下而修改源代码，有时非正式地称为“清理干净”。在极限编程或其他敏捷方法学中，重构常常是软件开发循环的一部分：开发者轮流增加新的测试和功能，并重构代码来增进内部的清晰性和一致性。</a:t>
            </a:r>
          </a:p>
        </p:txBody>
      </p:sp>
      <p:sp>
        <p:nvSpPr>
          <p:cNvPr id="19" name="文本框 18"/>
          <p:cNvSpPr txBox="1"/>
          <p:nvPr/>
        </p:nvSpPr>
        <p:spPr>
          <a:xfrm>
            <a:off x="2046515" y="2581346"/>
            <a:ext cx="8420099" cy="58477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编程规范主要解决的是代码的可读性问题。编码规范相对于设计原则、设计模式，更加具 体、更加偏重代码细节。</a:t>
            </a:r>
          </a:p>
        </p:txBody>
      </p:sp>
    </p:spTree>
    <p:extLst>
      <p:ext uri="{BB962C8B-B14F-4D97-AF65-F5344CB8AC3E}">
        <p14:creationId xmlns:p14="http://schemas.microsoft.com/office/powerpoint/2010/main" val="166492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0" grpId="0" animBg="1"/>
      <p:bldP spid="11" grpId="0"/>
      <p:bldP spid="12"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38254" y="1593930"/>
            <a:ext cx="3145973" cy="468398"/>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309010" y="1643463"/>
            <a:ext cx="3233060" cy="369332"/>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提高代码质量的方法论总结</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5" name="文本框 4"/>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编程方法论</a:t>
            </a:r>
            <a:endParaRPr lang="zh-CN" altLang="en-US" sz="3200" b="1" dirty="0">
              <a:latin typeface="黑体" panose="02010609060101010101" pitchFamily="49" charset="-122"/>
              <a:ea typeface="黑体" panose="02010609060101010101" pitchFamily="49" charset="-122"/>
            </a:endParaRPr>
          </a:p>
        </p:txBody>
      </p:sp>
      <p:sp>
        <p:nvSpPr>
          <p:cNvPr id="6" name="棱台 5"/>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25540" y="2705100"/>
            <a:ext cx="3222171"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面向对象思想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基础</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15" name="文本框 14"/>
          <p:cNvSpPr txBox="1"/>
          <p:nvPr/>
        </p:nvSpPr>
        <p:spPr>
          <a:xfrm>
            <a:off x="2950029" y="3276991"/>
            <a:ext cx="366304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latin typeface="黑体" panose="02010609060101010101" pitchFamily="49" charset="-122"/>
                <a:ea typeface="黑体" panose="02010609060101010101" pitchFamily="49" charset="-122"/>
              </a:rPr>
              <a:t>设计</a:t>
            </a:r>
            <a:r>
              <a:rPr lang="zh-CN" altLang="en-US" dirty="0">
                <a:latin typeface="黑体" panose="02010609060101010101" pitchFamily="49" charset="-122"/>
                <a:ea typeface="黑体" panose="02010609060101010101" pitchFamily="49" charset="-122"/>
              </a:rPr>
              <a:t>原则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指导方针</a:t>
            </a:r>
            <a:r>
              <a:rPr lang="en-US" altLang="zh-CN" dirty="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
        <p:nvSpPr>
          <p:cNvPr id="16" name="文本框 15"/>
          <p:cNvSpPr txBox="1"/>
          <p:nvPr/>
        </p:nvSpPr>
        <p:spPr>
          <a:xfrm>
            <a:off x="2950029" y="3892426"/>
            <a:ext cx="445225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设计模式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设计原则的具体实现</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
        <p:nvSpPr>
          <p:cNvPr id="17" name="文本框 16"/>
          <p:cNvSpPr txBox="1"/>
          <p:nvPr/>
        </p:nvSpPr>
        <p:spPr>
          <a:xfrm>
            <a:off x="2925540" y="4507861"/>
            <a:ext cx="457744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编程规范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提高代码可读性</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
        <p:nvSpPr>
          <p:cNvPr id="18" name="文本框 17"/>
          <p:cNvSpPr txBox="1"/>
          <p:nvPr/>
        </p:nvSpPr>
        <p:spPr>
          <a:xfrm>
            <a:off x="2950029" y="5192488"/>
            <a:ext cx="797922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重构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面向对象设计思想、设计原则、设计模式、编码规范的融合贯通</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6719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p:bldP spid="15" grpId="0"/>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47390" y="2395249"/>
            <a:ext cx="3897221" cy="830997"/>
          </a:xfrm>
          <a:prstGeom prst="rect">
            <a:avLst/>
          </a:prstGeom>
        </p:spPr>
        <p:txBody>
          <a:bodyPr wrap="none">
            <a:spAutoFit/>
          </a:bodyPr>
          <a:lstStyle/>
          <a:p>
            <a:pPr>
              <a:defRPr/>
            </a:pPr>
            <a:r>
              <a:rPr lang="zh-CN" altLang="en-US" sz="4800" b="1" kern="0" dirty="0" smtClean="0">
                <a:solidFill>
                  <a:srgbClr val="FF0000"/>
                </a:solidFill>
                <a:latin typeface="黑体" panose="02010609060101010101" pitchFamily="49" charset="-122"/>
                <a:ea typeface="黑体" panose="02010609060101010101" pitchFamily="49" charset="-122"/>
              </a:rPr>
              <a:t>设计模式概述</a:t>
            </a:r>
            <a:endParaRPr lang="zh-TW" altLang="zh-CN" sz="4800" b="1" kern="0" dirty="0">
              <a:solidFill>
                <a:srgbClr val="FF0000"/>
              </a:solidFill>
              <a:latin typeface="黑体" panose="02010609060101010101" pitchFamily="49" charset="-122"/>
              <a:ea typeface="黑体" panose="02010609060101010101" pitchFamily="49" charset="-122"/>
            </a:endParaRPr>
          </a:p>
        </p:txBody>
      </p:sp>
      <p:cxnSp>
        <p:nvCxnSpPr>
          <p:cNvPr id="8" name="直接连接符 7"/>
          <p:cNvCxnSpPr/>
          <p:nvPr/>
        </p:nvCxnSpPr>
        <p:spPr>
          <a:xfrm>
            <a:off x="3967843" y="3467100"/>
            <a:ext cx="4272643" cy="0"/>
          </a:xfrm>
          <a:prstGeom prst="line">
            <a:avLst/>
          </a:prstGeom>
          <a:ln w="38100"/>
        </p:spPr>
        <p:style>
          <a:lnRef idx="3">
            <a:schemeClr val="dk1"/>
          </a:lnRef>
          <a:fillRef idx="0">
            <a:schemeClr val="dk1"/>
          </a:fillRef>
          <a:effectRef idx="2">
            <a:schemeClr val="dk1"/>
          </a:effectRef>
          <a:fontRef idx="minor">
            <a:schemeClr val="tx1"/>
          </a:fontRef>
        </p:style>
      </p:cxnSp>
      <p:sp>
        <p:nvSpPr>
          <p:cNvPr id="11" name="文本框 10"/>
          <p:cNvSpPr txBox="1"/>
          <p:nvPr/>
        </p:nvSpPr>
        <p:spPr>
          <a:xfrm>
            <a:off x="4231278" y="3707955"/>
            <a:ext cx="418555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什么是设计模式</a:t>
            </a:r>
            <a:endParaRPr lang="zh-CN" altLang="en-US" b="1" dirty="0"/>
          </a:p>
        </p:txBody>
      </p:sp>
      <p:sp>
        <p:nvSpPr>
          <p:cNvPr id="12" name="文本框 11"/>
          <p:cNvSpPr txBox="1"/>
          <p:nvPr/>
        </p:nvSpPr>
        <p:spPr>
          <a:xfrm>
            <a:off x="4231276" y="4818981"/>
            <a:ext cx="418555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设计模式产生的背景</a:t>
            </a:r>
            <a:endParaRPr lang="zh-CN" altLang="en-US" b="1" dirty="0"/>
          </a:p>
        </p:txBody>
      </p:sp>
      <p:sp>
        <p:nvSpPr>
          <p:cNvPr id="9" name="文本框 8"/>
          <p:cNvSpPr txBox="1"/>
          <p:nvPr/>
        </p:nvSpPr>
        <p:spPr>
          <a:xfrm>
            <a:off x="4231277" y="5443156"/>
            <a:ext cx="2572289"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设计模式的分类</a:t>
            </a:r>
            <a:endParaRPr lang="zh-CN" altLang="en-US" b="1" dirty="0"/>
          </a:p>
        </p:txBody>
      </p:sp>
      <p:sp>
        <p:nvSpPr>
          <p:cNvPr id="7" name="文本框 6"/>
          <p:cNvSpPr txBox="1"/>
          <p:nvPr/>
        </p:nvSpPr>
        <p:spPr>
          <a:xfrm>
            <a:off x="4231275" y="4270462"/>
            <a:ext cx="418555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学习设计模式的好处</a:t>
            </a:r>
            <a:endParaRPr lang="zh-CN" altLang="en-US" b="1" dirty="0"/>
          </a:p>
        </p:txBody>
      </p:sp>
    </p:spTree>
    <p:extLst>
      <p:ext uri="{BB962C8B-B14F-4D97-AF65-F5344CB8AC3E}">
        <p14:creationId xmlns:p14="http://schemas.microsoft.com/office/powerpoint/2010/main" val="6045025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292486"/>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什么是设计模式</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885953" y="1664907"/>
            <a:ext cx="8624023" cy="707886"/>
          </a:xfrm>
          <a:prstGeom prst="rect">
            <a:avLst/>
          </a:prstGeom>
          <a:noFill/>
        </p:spPr>
        <p:txBody>
          <a:bodyPr wrap="square" rtlCol="0">
            <a:spAutoFit/>
          </a:bodyPr>
          <a:lstStyle/>
          <a:p>
            <a:pPr marL="285750" indent="-285750">
              <a:buFont typeface="Wingdings" panose="05000000000000000000" pitchFamily="2" charset="2"/>
              <a:buChar char="l"/>
            </a:pPr>
            <a:r>
              <a:rPr lang="zh-CN" altLang="en-US" sz="2000" dirty="0" smtClean="0">
                <a:latin typeface="黑体" panose="02010609060101010101" pitchFamily="49" charset="-122"/>
                <a:ea typeface="黑体" panose="02010609060101010101" pitchFamily="49" charset="-122"/>
              </a:rPr>
              <a:t>设计</a:t>
            </a:r>
            <a:r>
              <a:rPr lang="zh-CN" altLang="en-US" sz="2000" dirty="0">
                <a:latin typeface="黑体" panose="02010609060101010101" pitchFamily="49" charset="-122"/>
                <a:ea typeface="黑体" panose="02010609060101010101" pitchFamily="49" charset="-122"/>
              </a:rPr>
              <a:t>模式（</a:t>
            </a:r>
            <a:r>
              <a:rPr lang="en-US" altLang="zh-CN" sz="2000" dirty="0" smtClean="0">
                <a:latin typeface="黑体" panose="02010609060101010101" pitchFamily="49" charset="-122"/>
                <a:ea typeface="黑体" panose="02010609060101010101" pitchFamily="49" charset="-122"/>
              </a:rPr>
              <a:t>Design pattern</a:t>
            </a:r>
            <a:r>
              <a:rPr lang="zh-CN" altLang="en-US" sz="2000" dirty="0">
                <a:latin typeface="黑体" panose="02010609060101010101" pitchFamily="49" charset="-122"/>
                <a:ea typeface="黑体" panose="02010609060101010101" pitchFamily="49" charset="-122"/>
              </a:rPr>
              <a:t>）是一套被反复使用、多数人知晓的、经过分类编目的、代码设计经验的</a:t>
            </a:r>
            <a:r>
              <a:rPr lang="zh-CN" altLang="en-US" sz="2000" dirty="0" smtClean="0">
                <a:latin typeface="黑体" panose="02010609060101010101" pitchFamily="49" charset="-122"/>
                <a:ea typeface="黑体" panose="02010609060101010101" pitchFamily="49" charset="-122"/>
              </a:rPr>
              <a:t>总结</a:t>
            </a:r>
            <a:r>
              <a:rPr lang="en-US" altLang="zh-CN" sz="2000" dirty="0" smtClean="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10" name="文本框 9"/>
          <p:cNvSpPr txBox="1"/>
          <p:nvPr/>
        </p:nvSpPr>
        <p:spPr>
          <a:xfrm>
            <a:off x="1885953" y="5203366"/>
            <a:ext cx="9448925"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世上本没有路，走的人多了，便变成了路。在程序员的世界中，本没有设计模式，写代码是人多了，他们便总结出了一套能提高开发和维护效率的套路，这就是设计模式。</a:t>
            </a:r>
          </a:p>
        </p:txBody>
      </p:sp>
      <p:pic>
        <p:nvPicPr>
          <p:cNvPr id="11" name="图片 10"/>
          <p:cNvPicPr>
            <a:picLocks noChangeAspect="1"/>
          </p:cNvPicPr>
          <p:nvPr/>
        </p:nvPicPr>
        <p:blipFill>
          <a:blip r:embed="rId2"/>
          <a:stretch>
            <a:fillRect/>
          </a:stretch>
        </p:blipFill>
        <p:spPr>
          <a:xfrm>
            <a:off x="2460524" y="2574889"/>
            <a:ext cx="1930412" cy="2148361"/>
          </a:xfrm>
          <a:prstGeom prst="rect">
            <a:avLst/>
          </a:prstGeom>
        </p:spPr>
      </p:pic>
      <p:sp>
        <p:nvSpPr>
          <p:cNvPr id="2" name="文本框 1"/>
          <p:cNvSpPr txBox="1"/>
          <p:nvPr/>
        </p:nvSpPr>
        <p:spPr>
          <a:xfrm>
            <a:off x="4533719" y="3309257"/>
            <a:ext cx="5976257" cy="584775"/>
          </a:xfrm>
          <a:prstGeom prst="rect">
            <a:avLst/>
          </a:prstGeom>
          <a:noFill/>
        </p:spPr>
        <p:txBody>
          <a:bodyPr wrap="square" rtlCol="0">
            <a:spAutoFit/>
          </a:bodyPr>
          <a:lstStyle/>
          <a:p>
            <a:r>
              <a:rPr lang="zh-CN" altLang="en-US" sz="1600" dirty="0" smtClean="0">
                <a:solidFill>
                  <a:srgbClr val="FF0000"/>
                </a:solidFill>
                <a:latin typeface="黑体" panose="02010609060101010101" pitchFamily="49" charset="-122"/>
                <a:ea typeface="黑体" panose="02010609060101010101" pitchFamily="49" charset="-122"/>
              </a:rPr>
              <a:t>本</a:t>
            </a:r>
            <a:r>
              <a:rPr lang="zh-CN" altLang="en-US" sz="1600" dirty="0">
                <a:solidFill>
                  <a:srgbClr val="FF0000"/>
                </a:solidFill>
                <a:latin typeface="黑体" panose="02010609060101010101" pitchFamily="49" charset="-122"/>
                <a:ea typeface="黑体" panose="02010609060101010101" pitchFamily="49" charset="-122"/>
              </a:rPr>
              <a:t>书涉及的设计模式并不描述新的或未经证实的设计，我们只收录那些在不同系统中多次使用过的成功设计。</a:t>
            </a:r>
          </a:p>
        </p:txBody>
      </p:sp>
    </p:spTree>
    <p:extLst>
      <p:ext uri="{BB962C8B-B14F-4D97-AF65-F5344CB8AC3E}">
        <p14:creationId xmlns:p14="http://schemas.microsoft.com/office/powerpoint/2010/main" val="79639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8976" y="292486"/>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学习设计模式的好处</a:t>
            </a:r>
            <a:endParaRPr lang="zh-CN" altLang="en-US" sz="3200" b="1" dirty="0">
              <a:latin typeface="黑体" panose="02010609060101010101" pitchFamily="49" charset="-122"/>
              <a:ea typeface="黑体" panose="02010609060101010101" pitchFamily="49" charset="-122"/>
            </a:endParaRPr>
          </a:p>
        </p:txBody>
      </p:sp>
      <p:sp>
        <p:nvSpPr>
          <p:cNvPr id="6" name="棱台 5"/>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755473" y="2031317"/>
            <a:ext cx="5658233" cy="43088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200" dirty="0" smtClean="0">
                <a:latin typeface="黑体" panose="02010609060101010101" pitchFamily="49" charset="-122"/>
                <a:ea typeface="黑体" panose="02010609060101010101" pitchFamily="49" charset="-122"/>
              </a:rPr>
              <a:t>能够从容应对</a:t>
            </a:r>
            <a:r>
              <a:rPr lang="zh-CN" altLang="en-US" sz="2200" dirty="0">
                <a:latin typeface="黑体" panose="02010609060101010101" pitchFamily="49" charset="-122"/>
                <a:ea typeface="黑体" panose="02010609060101010101" pitchFamily="49" charset="-122"/>
              </a:rPr>
              <a:t>面试中的设计模式相关问题</a:t>
            </a:r>
          </a:p>
        </p:txBody>
      </p:sp>
      <p:sp>
        <p:nvSpPr>
          <p:cNvPr id="17" name="文本框 16"/>
          <p:cNvSpPr txBox="1"/>
          <p:nvPr/>
        </p:nvSpPr>
        <p:spPr>
          <a:xfrm>
            <a:off x="2755474" y="3076728"/>
            <a:ext cx="4572000" cy="43088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200" dirty="0" smtClean="0">
                <a:latin typeface="黑体" panose="02010609060101010101" pitchFamily="49" charset="-122"/>
                <a:ea typeface="黑体" panose="02010609060101010101" pitchFamily="49" charset="-122"/>
              </a:rPr>
              <a:t>不再编写 </a:t>
            </a:r>
            <a:r>
              <a:rPr lang="en-US" altLang="zh-CN" sz="2200" dirty="0" smtClean="0">
                <a:latin typeface="黑体" panose="02010609060101010101" pitchFamily="49" charset="-122"/>
                <a:ea typeface="黑体" panose="02010609060101010101" pitchFamily="49" charset="-122"/>
              </a:rPr>
              <a:t>bullshit-code</a:t>
            </a:r>
            <a:endParaRPr lang="zh-CN" altLang="en-US" sz="2200" dirty="0">
              <a:latin typeface="黑体" panose="02010609060101010101" pitchFamily="49" charset="-122"/>
              <a:ea typeface="黑体" panose="02010609060101010101" pitchFamily="49" charset="-122"/>
            </a:endParaRPr>
          </a:p>
        </p:txBody>
      </p:sp>
      <p:sp>
        <p:nvSpPr>
          <p:cNvPr id="19" name="文本框 18"/>
          <p:cNvSpPr txBox="1"/>
          <p:nvPr/>
        </p:nvSpPr>
        <p:spPr>
          <a:xfrm>
            <a:off x="2755474" y="4165333"/>
            <a:ext cx="4572000" cy="43088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200" dirty="0" smtClean="0">
                <a:latin typeface="黑体" panose="02010609060101010101" pitchFamily="49" charset="-122"/>
                <a:ea typeface="黑体" panose="02010609060101010101" pitchFamily="49" charset="-122"/>
              </a:rPr>
              <a:t>提高复杂代码的设计和开发能力</a:t>
            </a:r>
            <a:endParaRPr lang="zh-CN" altLang="en-US" sz="2200" dirty="0">
              <a:latin typeface="黑体" panose="02010609060101010101" pitchFamily="49" charset="-122"/>
              <a:ea typeface="黑体" panose="02010609060101010101" pitchFamily="49" charset="-122"/>
            </a:endParaRPr>
          </a:p>
        </p:txBody>
      </p:sp>
      <p:sp>
        <p:nvSpPr>
          <p:cNvPr id="20" name="文本框 19"/>
          <p:cNvSpPr txBox="1"/>
          <p:nvPr/>
        </p:nvSpPr>
        <p:spPr>
          <a:xfrm>
            <a:off x="2755473" y="5253938"/>
            <a:ext cx="6830386" cy="43088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200" dirty="0" smtClean="0">
                <a:latin typeface="黑体" panose="02010609060101010101" pitchFamily="49" charset="-122"/>
                <a:ea typeface="黑体" panose="02010609060101010101" pitchFamily="49" charset="-122"/>
              </a:rPr>
              <a:t>有助于我们读懂源码</a:t>
            </a:r>
            <a:r>
              <a:rPr lang="en-US" altLang="zh-CN" sz="2200" dirty="0" smtClean="0">
                <a:latin typeface="黑体" panose="02010609060101010101" pitchFamily="49" charset="-122"/>
                <a:ea typeface="黑体" panose="02010609060101010101" pitchFamily="49" charset="-122"/>
              </a:rPr>
              <a:t>,</a:t>
            </a:r>
            <a:r>
              <a:rPr lang="zh-CN" altLang="en-US" sz="2200" dirty="0" smtClean="0">
                <a:latin typeface="黑体" panose="02010609060101010101" pitchFamily="49" charset="-122"/>
                <a:ea typeface="黑体" panose="02010609060101010101" pitchFamily="49" charset="-122"/>
              </a:rPr>
              <a:t>学习框架更加事半功倍</a:t>
            </a:r>
            <a:endParaRPr lang="zh-CN" altLang="en-US" sz="2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4217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设计模式的产生</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8429" y="1514895"/>
            <a:ext cx="7826828" cy="338554"/>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设计模式</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最初并不是出现在软件设计中，而是被用于建筑领域的设计中。</a:t>
            </a:r>
          </a:p>
        </p:txBody>
      </p:sp>
      <p:sp>
        <p:nvSpPr>
          <p:cNvPr id="7" name="文本框 6"/>
          <p:cNvSpPr txBox="1"/>
          <p:nvPr/>
        </p:nvSpPr>
        <p:spPr>
          <a:xfrm>
            <a:off x="1578429" y="2117271"/>
            <a:ext cx="10134600" cy="830997"/>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1977</a:t>
            </a:r>
            <a:r>
              <a:rPr lang="zh-CN" altLang="en-US" sz="1600" dirty="0">
                <a:latin typeface="黑体" panose="02010609060101010101" pitchFamily="49" charset="-122"/>
                <a:ea typeface="黑体" panose="02010609060101010101" pitchFamily="49" charset="-122"/>
              </a:rPr>
              <a:t>年美国著名建筑大师、加利福尼亚大学伯克利分校环境结构中心主任克里斯托夫</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亚历山大（</a:t>
            </a:r>
            <a:r>
              <a:rPr lang="en-US" altLang="zh-CN" sz="1600" dirty="0">
                <a:latin typeface="黑体" panose="02010609060101010101" pitchFamily="49" charset="-122"/>
                <a:ea typeface="黑体" panose="02010609060101010101" pitchFamily="49" charset="-122"/>
              </a:rPr>
              <a:t>Christopher Alexander</a:t>
            </a:r>
            <a:r>
              <a:rPr lang="zh-CN" altLang="en-US" sz="1600" dirty="0">
                <a:latin typeface="黑体" panose="02010609060101010101" pitchFamily="49" charset="-122"/>
                <a:ea typeface="黑体" panose="02010609060101010101" pitchFamily="49" charset="-122"/>
              </a:rPr>
              <a:t>）在他的著作</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建筑模式语言：城镇、建筑、构造</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中描述了一些常见的建筑设计问题，并提出了 </a:t>
            </a:r>
            <a:r>
              <a:rPr lang="en-US" altLang="zh-CN" sz="1600" dirty="0">
                <a:latin typeface="黑体" panose="02010609060101010101" pitchFamily="49" charset="-122"/>
                <a:ea typeface="黑体" panose="02010609060101010101" pitchFamily="49" charset="-122"/>
              </a:rPr>
              <a:t>253 </a:t>
            </a:r>
            <a:r>
              <a:rPr lang="zh-CN" altLang="en-US" sz="1600" dirty="0">
                <a:latin typeface="黑体" panose="02010609060101010101" pitchFamily="49" charset="-122"/>
                <a:ea typeface="黑体" panose="02010609060101010101" pitchFamily="49" charset="-122"/>
              </a:rPr>
              <a:t>种关于对城镇、邻里、住宅、花园和房间等进行设计的基本模式。</a:t>
            </a:r>
          </a:p>
        </p:txBody>
      </p:sp>
      <p:pic>
        <p:nvPicPr>
          <p:cNvPr id="8" name="图片 7"/>
          <p:cNvPicPr>
            <a:picLocks noChangeAspect="1"/>
          </p:cNvPicPr>
          <p:nvPr/>
        </p:nvPicPr>
        <p:blipFill>
          <a:blip r:embed="rId2"/>
          <a:stretch>
            <a:fillRect/>
          </a:stretch>
        </p:blipFill>
        <p:spPr>
          <a:xfrm>
            <a:off x="3285089" y="3375924"/>
            <a:ext cx="5578255" cy="2355404"/>
          </a:xfrm>
          <a:prstGeom prst="rect">
            <a:avLst/>
          </a:prstGeom>
        </p:spPr>
      </p:pic>
    </p:spTree>
    <p:extLst>
      <p:ext uri="{BB962C8B-B14F-4D97-AF65-F5344CB8AC3E}">
        <p14:creationId xmlns:p14="http://schemas.microsoft.com/office/powerpoint/2010/main" val="316021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70956" y="1436914"/>
            <a:ext cx="1817913"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四人帮（</a:t>
            </a:r>
            <a:r>
              <a:rPr lang="en-US" altLang="zh-CN" sz="2000" dirty="0">
                <a:latin typeface="黑体" panose="02010609060101010101" pitchFamily="49" charset="-122"/>
                <a:ea typeface="黑体" panose="02010609060101010101" pitchFamily="49" charset="-122"/>
              </a:rPr>
              <a:t>GOF</a:t>
            </a:r>
            <a:r>
              <a:rPr lang="zh-CN" altLang="en-US" sz="2000" dirty="0" smtClean="0">
                <a:latin typeface="黑体" panose="02010609060101010101" pitchFamily="49" charset="-122"/>
                <a:ea typeface="黑体" panose="02010609060101010101" pitchFamily="49" charset="-122"/>
              </a:rPr>
              <a:t>）</a:t>
            </a:r>
            <a:endParaRPr lang="en-US" altLang="zh-CN" sz="2000" dirty="0" smtClean="0">
              <a:latin typeface="黑体" panose="02010609060101010101" pitchFamily="49" charset="-122"/>
              <a:ea typeface="黑体" panose="02010609060101010101" pitchFamily="49" charset="-122"/>
            </a:endParaRPr>
          </a:p>
        </p:txBody>
      </p:sp>
      <p:sp>
        <p:nvSpPr>
          <p:cNvPr id="3" name="文本框 2"/>
          <p:cNvSpPr txBox="1"/>
          <p:nvPr/>
        </p:nvSpPr>
        <p:spPr>
          <a:xfrm>
            <a:off x="1670956" y="4218215"/>
            <a:ext cx="9960429" cy="2308324"/>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1990</a:t>
            </a:r>
            <a:r>
              <a:rPr lang="zh-CN" altLang="en-US" sz="1600" dirty="0">
                <a:latin typeface="黑体" panose="02010609060101010101" pitchFamily="49" charset="-122"/>
                <a:ea typeface="黑体" panose="02010609060101010101" pitchFamily="49" charset="-122"/>
              </a:rPr>
              <a:t>年软件工程界开始研讨设计模式的话题，后来召开了多次关于设计模式的研讨会</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en-US" altLang="zh-CN" sz="1600" dirty="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1994 </a:t>
            </a:r>
            <a:r>
              <a:rPr lang="zh-CN" altLang="en-US" sz="1600" dirty="0">
                <a:latin typeface="黑体" panose="02010609060101010101" pitchFamily="49" charset="-122"/>
                <a:ea typeface="黑体" panose="02010609060101010101" pitchFamily="49" charset="-122"/>
              </a:rPr>
              <a:t>年，艾瑞克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伽马（</a:t>
            </a:r>
            <a:r>
              <a:rPr lang="en-US" altLang="zh-CN" sz="1600" dirty="0">
                <a:latin typeface="黑体" panose="02010609060101010101" pitchFamily="49" charset="-122"/>
                <a:ea typeface="黑体" panose="02010609060101010101" pitchFamily="49" charset="-122"/>
              </a:rPr>
              <a:t>ErichGamma</a:t>
            </a:r>
            <a:r>
              <a:rPr lang="zh-CN" altLang="en-US" sz="1600" dirty="0">
                <a:latin typeface="黑体" panose="02010609060101010101" pitchFamily="49" charset="-122"/>
                <a:ea typeface="黑体" panose="02010609060101010101" pitchFamily="49" charset="-122"/>
              </a:rPr>
              <a:t>）、理査德</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海尔姆（</a:t>
            </a:r>
            <a:r>
              <a:rPr lang="en-US" altLang="zh-CN" sz="1600" dirty="0">
                <a:latin typeface="黑体" panose="02010609060101010101" pitchFamily="49" charset="-122"/>
                <a:ea typeface="黑体" panose="02010609060101010101" pitchFamily="49" charset="-122"/>
              </a:rPr>
              <a:t>Richard Helm</a:t>
            </a:r>
            <a:r>
              <a:rPr lang="zh-CN" altLang="en-US" sz="1600" dirty="0">
                <a:latin typeface="黑体" panose="02010609060101010101" pitchFamily="49" charset="-122"/>
                <a:ea typeface="黑体" panose="02010609060101010101" pitchFamily="49" charset="-122"/>
              </a:rPr>
              <a:t>）、拉尔夫</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约翰森（</a:t>
            </a:r>
            <a:r>
              <a:rPr lang="en-US" altLang="zh-CN" sz="1600" dirty="0">
                <a:latin typeface="黑体" panose="02010609060101010101" pitchFamily="49" charset="-122"/>
                <a:ea typeface="黑体" panose="02010609060101010101" pitchFamily="49" charset="-122"/>
              </a:rPr>
              <a:t>Ralph Johnson</a:t>
            </a:r>
            <a:r>
              <a:rPr lang="zh-CN" altLang="en-US" sz="1600" dirty="0">
                <a:latin typeface="黑体" panose="02010609060101010101" pitchFamily="49" charset="-122"/>
                <a:ea typeface="黑体" panose="02010609060101010101" pitchFamily="49" charset="-122"/>
              </a:rPr>
              <a:t>）、约翰</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威利斯迪斯（</a:t>
            </a:r>
            <a:r>
              <a:rPr lang="en-US" altLang="zh-CN" sz="1600" dirty="0">
                <a:latin typeface="黑体" panose="02010609060101010101" pitchFamily="49" charset="-122"/>
                <a:ea typeface="黑体" panose="02010609060101010101" pitchFamily="49" charset="-122"/>
              </a:rPr>
              <a:t>John Vlissides</a:t>
            </a:r>
            <a:r>
              <a:rPr lang="zh-CN" altLang="en-US" sz="1600" dirty="0">
                <a:latin typeface="黑体" panose="02010609060101010101" pitchFamily="49" charset="-122"/>
                <a:ea typeface="黑体" panose="02010609060101010101" pitchFamily="49" charset="-122"/>
              </a:rPr>
              <a:t>）等 </a:t>
            </a:r>
            <a:r>
              <a:rPr lang="en-US" altLang="zh-CN" sz="1600" dirty="0">
                <a:latin typeface="黑体" panose="02010609060101010101" pitchFamily="49" charset="-122"/>
                <a:ea typeface="黑体" panose="02010609060101010101" pitchFamily="49" charset="-122"/>
              </a:rPr>
              <a:t>4 </a:t>
            </a:r>
            <a:r>
              <a:rPr lang="zh-CN" altLang="en-US" sz="1600" dirty="0">
                <a:latin typeface="黑体" panose="02010609060101010101" pitchFamily="49" charset="-122"/>
                <a:ea typeface="黑体" panose="02010609060101010101" pitchFamily="49" charset="-122"/>
              </a:rPr>
              <a:t>位作者合作出版了</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设计模式：可复用面向对象软件的基础</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一书，在此书中收录了 </a:t>
            </a:r>
            <a:r>
              <a:rPr lang="en-US" altLang="zh-CN" sz="1600" dirty="0">
                <a:latin typeface="黑体" panose="02010609060101010101" pitchFamily="49" charset="-122"/>
                <a:ea typeface="黑体" panose="02010609060101010101" pitchFamily="49" charset="-122"/>
              </a:rPr>
              <a:t>23 </a:t>
            </a:r>
            <a:r>
              <a:rPr lang="zh-CN" altLang="en-US" sz="1600" dirty="0">
                <a:latin typeface="黑体" panose="02010609060101010101" pitchFamily="49" charset="-122"/>
                <a:ea typeface="黑体" panose="02010609060101010101" pitchFamily="49" charset="-122"/>
              </a:rPr>
              <a:t>个设计模式，这是设计模式领域里程碑的事件，导致了软件设计模式的突破</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en-US" altLang="zh-CN" sz="1600" dirty="0" smtClean="0">
              <a:latin typeface="黑体" panose="02010609060101010101" pitchFamily="49" charset="-122"/>
              <a:ea typeface="黑体" panose="02010609060101010101" pitchFamily="49" charset="-122"/>
            </a:endParaRPr>
          </a:p>
          <a:p>
            <a:r>
              <a:rPr lang="zh-CN" altLang="en-US" sz="1600" dirty="0" smtClean="0">
                <a:latin typeface="黑体" panose="02010609060101010101" pitchFamily="49" charset="-122"/>
                <a:ea typeface="黑体" panose="02010609060101010101" pitchFamily="49" charset="-122"/>
              </a:rPr>
              <a:t>备注</a:t>
            </a:r>
            <a:r>
              <a:rPr lang="zh-CN" altLang="en-US" sz="1600" dirty="0">
                <a:latin typeface="黑体" panose="02010609060101010101" pitchFamily="49" charset="-122"/>
                <a:ea typeface="黑体" panose="02010609060101010101" pitchFamily="49" charset="-122"/>
              </a:rPr>
              <a:t>：由于书名太长， 人们将其简称为 </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四人组 （</a:t>
            </a:r>
            <a:r>
              <a:rPr lang="en-US" altLang="zh-CN" sz="1600" dirty="0">
                <a:latin typeface="黑体" panose="02010609060101010101" pitchFamily="49" charset="-122"/>
                <a:ea typeface="黑体" panose="02010609060101010101" pitchFamily="49" charset="-122"/>
              </a:rPr>
              <a:t>Gang of Four</a:t>
            </a:r>
            <a:r>
              <a:rPr lang="zh-CN" altLang="en-US" sz="1600" dirty="0">
                <a:latin typeface="黑体" panose="02010609060101010101" pitchFamily="49" charset="-122"/>
                <a:ea typeface="黑体" panose="02010609060101010101" pitchFamily="49" charset="-122"/>
              </a:rPr>
              <a:t>， </a:t>
            </a:r>
            <a:r>
              <a:rPr lang="en-US" altLang="zh-CN" sz="1600" dirty="0">
                <a:latin typeface="黑体" panose="02010609060101010101" pitchFamily="49" charset="-122"/>
                <a:ea typeface="黑体" panose="02010609060101010101" pitchFamily="49" charset="-122"/>
              </a:rPr>
              <a:t>GoF</a:t>
            </a:r>
            <a:r>
              <a:rPr lang="zh-CN" altLang="en-US" sz="1600" dirty="0">
                <a:latin typeface="黑体" panose="02010609060101010101" pitchFamily="49" charset="-122"/>
                <a:ea typeface="黑体" panose="02010609060101010101" pitchFamily="49" charset="-122"/>
              </a:rPr>
              <a:t>） 的书</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 并且很快进一步简化为 </a:t>
            </a:r>
            <a:r>
              <a:rPr lang="en-US" altLang="zh-CN" sz="1600" dirty="0">
                <a:latin typeface="黑体" panose="02010609060101010101" pitchFamily="49" charset="-122"/>
                <a:ea typeface="黑体" panose="02010609060101010101" pitchFamily="49" charset="-122"/>
              </a:rPr>
              <a:t>"GoF </a:t>
            </a:r>
            <a:r>
              <a:rPr lang="zh-CN" altLang="en-US" sz="1600" dirty="0">
                <a:latin typeface="黑体" panose="02010609060101010101" pitchFamily="49" charset="-122"/>
                <a:ea typeface="黑体" panose="02010609060101010101" pitchFamily="49" charset="-122"/>
              </a:rPr>
              <a:t>的书</a:t>
            </a:r>
            <a:r>
              <a:rPr lang="en-US" altLang="zh-CN" sz="1600" dirty="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3663035" y="1837024"/>
            <a:ext cx="2514618" cy="2105040"/>
          </a:xfrm>
          <a:prstGeom prst="rect">
            <a:avLst/>
          </a:prstGeom>
        </p:spPr>
      </p:pic>
      <p:sp>
        <p:nvSpPr>
          <p:cNvPr id="5" name="文本框 4"/>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设计模式的产生</a:t>
            </a:r>
            <a:endParaRPr lang="zh-CN" altLang="en-US" sz="3200" b="1" dirty="0">
              <a:latin typeface="黑体" panose="02010609060101010101" pitchFamily="49" charset="-122"/>
              <a:ea typeface="黑体" panose="02010609060101010101" pitchFamily="49" charset="-122"/>
            </a:endParaRPr>
          </a:p>
        </p:txBody>
      </p:sp>
      <p:sp>
        <p:nvSpPr>
          <p:cNvPr id="6" name="棱台 5"/>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905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设计模式的分类</a:t>
            </a:r>
            <a:endParaRPr lang="zh-CN" altLang="en-US" sz="3200" b="1" dirty="0">
              <a:latin typeface="黑体" panose="02010609060101010101" pitchFamily="49" charset="-122"/>
              <a:ea typeface="黑体" panose="02010609060101010101" pitchFamily="49" charset="-122"/>
            </a:endParaRPr>
          </a:p>
        </p:txBody>
      </p:sp>
      <p:sp>
        <p:nvSpPr>
          <p:cNvPr id="6" name="棱台 5"/>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40329" y="1640133"/>
            <a:ext cx="8485414"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黑体" panose="02010609060101010101" pitchFamily="49" charset="-122"/>
                <a:ea typeface="黑体" panose="02010609060101010101" pitchFamily="49" charset="-122"/>
              </a:rPr>
              <a:t>GoF</a:t>
            </a:r>
            <a:r>
              <a:rPr lang="zh-CN" altLang="en-US" dirty="0">
                <a:latin typeface="黑体" panose="02010609060101010101" pitchFamily="49" charset="-122"/>
                <a:ea typeface="黑体" panose="02010609060101010101" pitchFamily="49" charset="-122"/>
              </a:rPr>
              <a:t>设计</a:t>
            </a:r>
            <a:r>
              <a:rPr lang="zh-CN" altLang="en-US" dirty="0" smtClean="0">
                <a:latin typeface="黑体" panose="02010609060101010101" pitchFamily="49" charset="-122"/>
                <a:ea typeface="黑体" panose="02010609060101010101" pitchFamily="49" charset="-122"/>
              </a:rPr>
              <a:t>模式有</a:t>
            </a:r>
            <a:r>
              <a:rPr lang="en-US" altLang="zh-CN" dirty="0">
                <a:latin typeface="黑体" panose="02010609060101010101" pitchFamily="49" charset="-122"/>
                <a:ea typeface="黑体" panose="02010609060101010101" pitchFamily="49" charset="-122"/>
              </a:rPr>
              <a:t>23</a:t>
            </a:r>
            <a:r>
              <a:rPr lang="zh-CN" altLang="en-US" dirty="0">
                <a:latin typeface="黑体" panose="02010609060101010101" pitchFamily="49" charset="-122"/>
                <a:ea typeface="黑体" panose="02010609060101010101" pitchFamily="49" charset="-122"/>
              </a:rPr>
              <a:t>个</a:t>
            </a:r>
            <a:r>
              <a:rPr lang="zh-CN" altLang="en-US" dirty="0" smtClean="0">
                <a:latin typeface="黑体" panose="02010609060101010101" pitchFamily="49" charset="-122"/>
                <a:ea typeface="黑体" panose="02010609060101010101" pitchFamily="49" charset="-122"/>
              </a:rPr>
              <a:t>，它们</a:t>
            </a:r>
            <a:r>
              <a:rPr lang="zh-CN" altLang="en-US" dirty="0">
                <a:latin typeface="黑体" panose="02010609060101010101" pitchFamily="49" charset="-122"/>
                <a:ea typeface="黑体" panose="02010609060101010101" pitchFamily="49" charset="-122"/>
              </a:rPr>
              <a:t>各具特色，每个模式都为某一个可重复的设计问题提供了一套解决方案</a:t>
            </a:r>
            <a:r>
              <a:rPr lang="zh-CN" altLang="en-US" dirty="0" smtClean="0">
                <a:latin typeface="黑体" panose="02010609060101010101" pitchFamily="49" charset="-122"/>
                <a:ea typeface="黑体" panose="02010609060101010101" pitchFamily="49" charset="-122"/>
              </a:rPr>
              <a:t>。根据</a:t>
            </a:r>
            <a:r>
              <a:rPr lang="zh-CN" altLang="en-US" dirty="0">
                <a:latin typeface="黑体" panose="02010609060101010101" pitchFamily="49" charset="-122"/>
                <a:ea typeface="黑体" panose="02010609060101010101" pitchFamily="49" charset="-122"/>
              </a:rPr>
              <a:t>它们的用途，设计模式可</a:t>
            </a:r>
            <a:r>
              <a:rPr lang="zh-CN" altLang="en-US" dirty="0" smtClean="0">
                <a:latin typeface="黑体" panose="02010609060101010101" pitchFamily="49" charset="-122"/>
                <a:ea typeface="黑体" panose="02010609060101010101" pitchFamily="49" charset="-122"/>
              </a:rPr>
              <a:t>分为</a:t>
            </a:r>
            <a:r>
              <a:rPr lang="en-US" altLang="zh-CN"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11" name="云形 10"/>
          <p:cNvSpPr/>
          <p:nvPr/>
        </p:nvSpPr>
        <p:spPr>
          <a:xfrm>
            <a:off x="2294485" y="2753772"/>
            <a:ext cx="2792186" cy="1055914"/>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2609020" y="3099489"/>
            <a:ext cx="2163116"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创建型</a:t>
            </a:r>
            <a:r>
              <a:rPr lang="en-US" altLang="zh-CN" dirty="0">
                <a:latin typeface="黑体" panose="02010609060101010101" pitchFamily="49" charset="-122"/>
                <a:ea typeface="黑体" panose="02010609060101010101" pitchFamily="49" charset="-122"/>
              </a:rPr>
              <a:t>(Creational)</a:t>
            </a:r>
            <a:endParaRPr lang="zh-CN" altLang="en-US" dirty="0">
              <a:latin typeface="黑体" panose="02010609060101010101" pitchFamily="49" charset="-122"/>
              <a:ea typeface="黑体" panose="02010609060101010101" pitchFamily="49" charset="-122"/>
            </a:endParaRPr>
          </a:p>
        </p:txBody>
      </p:sp>
      <p:sp>
        <p:nvSpPr>
          <p:cNvPr id="12" name="云形 11"/>
          <p:cNvSpPr/>
          <p:nvPr/>
        </p:nvSpPr>
        <p:spPr>
          <a:xfrm>
            <a:off x="4521517" y="3932750"/>
            <a:ext cx="2792186" cy="1055914"/>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 name="文本框 12"/>
          <p:cNvSpPr txBox="1"/>
          <p:nvPr/>
        </p:nvSpPr>
        <p:spPr>
          <a:xfrm>
            <a:off x="4953694" y="4276041"/>
            <a:ext cx="2163116"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结构型</a:t>
            </a:r>
            <a:r>
              <a:rPr lang="en-US" altLang="zh-CN" dirty="0">
                <a:latin typeface="黑体" panose="02010609060101010101" pitchFamily="49" charset="-122"/>
                <a:ea typeface="黑体" panose="02010609060101010101" pitchFamily="49" charset="-122"/>
              </a:rPr>
              <a:t>(Structural)</a:t>
            </a:r>
            <a:endParaRPr lang="zh-CN" altLang="en-US" dirty="0">
              <a:latin typeface="黑体" panose="02010609060101010101" pitchFamily="49" charset="-122"/>
              <a:ea typeface="黑体" panose="02010609060101010101" pitchFamily="49" charset="-122"/>
            </a:endParaRPr>
          </a:p>
        </p:txBody>
      </p:sp>
      <p:sp>
        <p:nvSpPr>
          <p:cNvPr id="14" name="云形 13"/>
          <p:cNvSpPr/>
          <p:nvPr/>
        </p:nvSpPr>
        <p:spPr>
          <a:xfrm>
            <a:off x="7186271" y="5055440"/>
            <a:ext cx="2792186" cy="1055914"/>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5" name="文本框 14"/>
          <p:cNvSpPr txBox="1"/>
          <p:nvPr/>
        </p:nvSpPr>
        <p:spPr>
          <a:xfrm>
            <a:off x="7545500" y="5385801"/>
            <a:ext cx="2163116"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行为型</a:t>
            </a:r>
            <a:r>
              <a:rPr lang="en-US" altLang="zh-CN" dirty="0">
                <a:latin typeface="黑体" panose="02010609060101010101" pitchFamily="49" charset="-122"/>
                <a:ea typeface="黑体" panose="02010609060101010101" pitchFamily="49" charset="-122"/>
              </a:rPr>
              <a:t>(Behavioral)</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9736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p:bldP spid="12" grpId="0" animBg="1"/>
      <p:bldP spid="13" grpId="0"/>
      <p:bldP spid="14"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8130" y="1315716"/>
            <a:ext cx="8088086"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创建型模式</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种</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：提供创建对象的机制，提升已有代码的灵活性和可复用性</a:t>
            </a:r>
          </a:p>
        </p:txBody>
      </p:sp>
      <p:sp>
        <p:nvSpPr>
          <p:cNvPr id="5" name="文本框 4"/>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设计模式的分类</a:t>
            </a:r>
            <a:endParaRPr lang="zh-CN" altLang="en-US" sz="3200" b="1" dirty="0">
              <a:latin typeface="黑体" panose="02010609060101010101" pitchFamily="49" charset="-122"/>
              <a:ea typeface="黑体" panose="02010609060101010101" pitchFamily="49" charset="-122"/>
            </a:endParaRPr>
          </a:p>
        </p:txBody>
      </p:sp>
      <p:sp>
        <p:nvSpPr>
          <p:cNvPr id="6" name="棱台 5"/>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410245" y="1936023"/>
            <a:ext cx="8499624" cy="338554"/>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dirty="0" smtClean="0">
                <a:latin typeface="黑体" panose="02010609060101010101" pitchFamily="49" charset="-122"/>
                <a:ea typeface="黑体" panose="02010609060101010101" pitchFamily="49" charset="-122"/>
              </a:rPr>
              <a:t>常用：</a:t>
            </a:r>
            <a:r>
              <a:rPr lang="zh-CN" altLang="en-US" sz="1600" dirty="0">
                <a:latin typeface="黑体" panose="02010609060101010101" pitchFamily="49" charset="-122"/>
                <a:ea typeface="黑体" panose="02010609060101010101" pitchFamily="49" charset="-122"/>
              </a:rPr>
              <a:t>单例模式、工厂模式（工厂方法和抽象工厂）、建造者</a:t>
            </a:r>
            <a:r>
              <a:rPr lang="zh-CN" altLang="en-US" sz="1600" dirty="0" smtClean="0">
                <a:latin typeface="黑体" panose="02010609060101010101" pitchFamily="49" charset="-122"/>
                <a:ea typeface="黑体" panose="02010609060101010101" pitchFamily="49" charset="-122"/>
              </a:rPr>
              <a:t>模式</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2"/>
          <a:stretch>
            <a:fillRect/>
          </a:stretch>
        </p:blipFill>
        <p:spPr>
          <a:xfrm>
            <a:off x="1410245" y="2617879"/>
            <a:ext cx="2433535" cy="1275676"/>
          </a:xfrm>
          <a:prstGeom prst="rect">
            <a:avLst/>
          </a:prstGeom>
        </p:spPr>
      </p:pic>
      <p:pic>
        <p:nvPicPr>
          <p:cNvPr id="11" name="图片 10"/>
          <p:cNvPicPr>
            <a:picLocks noChangeAspect="1"/>
          </p:cNvPicPr>
          <p:nvPr/>
        </p:nvPicPr>
        <p:blipFill>
          <a:blip r:embed="rId3"/>
          <a:stretch>
            <a:fillRect/>
          </a:stretch>
        </p:blipFill>
        <p:spPr>
          <a:xfrm>
            <a:off x="4001623" y="2617065"/>
            <a:ext cx="2415391" cy="1284695"/>
          </a:xfrm>
          <a:prstGeom prst="rect">
            <a:avLst/>
          </a:prstGeom>
        </p:spPr>
      </p:pic>
      <p:pic>
        <p:nvPicPr>
          <p:cNvPr id="12" name="图片 11"/>
          <p:cNvPicPr>
            <a:picLocks noChangeAspect="1"/>
          </p:cNvPicPr>
          <p:nvPr/>
        </p:nvPicPr>
        <p:blipFill>
          <a:blip r:embed="rId4"/>
          <a:stretch>
            <a:fillRect/>
          </a:stretch>
        </p:blipFill>
        <p:spPr>
          <a:xfrm>
            <a:off x="6721814" y="2617065"/>
            <a:ext cx="2472356" cy="1292086"/>
          </a:xfrm>
          <a:prstGeom prst="rect">
            <a:avLst/>
          </a:prstGeom>
        </p:spPr>
      </p:pic>
      <p:sp>
        <p:nvSpPr>
          <p:cNvPr id="14" name="文本框 13"/>
          <p:cNvSpPr txBox="1"/>
          <p:nvPr/>
        </p:nvSpPr>
        <p:spPr>
          <a:xfrm>
            <a:off x="1410245" y="4495800"/>
            <a:ext cx="6160769" cy="338554"/>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dirty="0" smtClean="0">
                <a:latin typeface="黑体" panose="02010609060101010101" pitchFamily="49" charset="-122"/>
                <a:ea typeface="黑体" panose="02010609060101010101" pitchFamily="49" charset="-122"/>
              </a:rPr>
              <a:t>不常用</a:t>
            </a:r>
            <a:r>
              <a:rPr lang="en-US" altLang="zh-CN" sz="1600" dirty="0" smtClean="0">
                <a:latin typeface="黑体" panose="02010609060101010101" pitchFamily="49" charset="-122"/>
                <a:ea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rPr>
              <a:t>原型模式</a:t>
            </a:r>
            <a:endParaRPr lang="zh-CN" altLang="en-US" sz="1600" dirty="0">
              <a:latin typeface="黑体" panose="02010609060101010101" pitchFamily="49" charset="-122"/>
              <a:ea typeface="黑体" panose="02010609060101010101" pitchFamily="49" charset="-122"/>
            </a:endParaRPr>
          </a:p>
        </p:txBody>
      </p:sp>
      <p:pic>
        <p:nvPicPr>
          <p:cNvPr id="15" name="图片 14"/>
          <p:cNvPicPr>
            <a:picLocks noChangeAspect="1"/>
          </p:cNvPicPr>
          <p:nvPr/>
        </p:nvPicPr>
        <p:blipFill>
          <a:blip r:embed="rId5"/>
          <a:stretch>
            <a:fillRect/>
          </a:stretch>
        </p:blipFill>
        <p:spPr>
          <a:xfrm>
            <a:off x="1455127" y="4888702"/>
            <a:ext cx="2867046" cy="1500198"/>
          </a:xfrm>
          <a:prstGeom prst="rect">
            <a:avLst/>
          </a:prstGeom>
        </p:spPr>
      </p:pic>
      <p:pic>
        <p:nvPicPr>
          <p:cNvPr id="16" name="图片 15"/>
          <p:cNvPicPr>
            <a:picLocks noChangeAspect="1"/>
          </p:cNvPicPr>
          <p:nvPr/>
        </p:nvPicPr>
        <p:blipFill>
          <a:blip r:embed="rId6"/>
          <a:stretch>
            <a:fillRect/>
          </a:stretch>
        </p:blipFill>
        <p:spPr>
          <a:xfrm>
            <a:off x="9498970" y="2617065"/>
            <a:ext cx="2420300" cy="1274907"/>
          </a:xfrm>
          <a:prstGeom prst="rect">
            <a:avLst/>
          </a:prstGeom>
        </p:spPr>
      </p:pic>
    </p:spTree>
    <p:extLst>
      <p:ext uri="{BB962C8B-B14F-4D97-AF65-F5344CB8AC3E}">
        <p14:creationId xmlns:p14="http://schemas.microsoft.com/office/powerpoint/2010/main" val="334226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8571" y="1311729"/>
            <a:ext cx="10613572" cy="523220"/>
          </a:xfrm>
          <a:prstGeom prst="rect">
            <a:avLst/>
          </a:prstGeom>
          <a:noFill/>
        </p:spPr>
        <p:txBody>
          <a:bodyPr wrap="square" rtlCol="0">
            <a:spAutoFit/>
          </a:bodyPr>
          <a:lstStyle/>
          <a:p>
            <a:r>
              <a:rPr lang="zh-CN" altLang="en-US" sz="2800" b="1" dirty="0">
                <a:solidFill>
                  <a:srgbClr val="FF0000"/>
                </a:solidFill>
                <a:latin typeface="幼圆" panose="02010509060101010101" pitchFamily="49" charset="-122"/>
                <a:ea typeface="幼圆" panose="02010509060101010101" pitchFamily="49" charset="-122"/>
              </a:rPr>
              <a:t>如果你的代码以某种莫名奇妙方式跑起来，就不要再碰它</a:t>
            </a:r>
            <a:r>
              <a:rPr lang="zh-CN" altLang="en-US" sz="2800" b="1" dirty="0" smtClean="0">
                <a:solidFill>
                  <a:srgbClr val="FF0000"/>
                </a:solidFill>
                <a:latin typeface="幼圆" panose="02010509060101010101" pitchFamily="49" charset="-122"/>
                <a:ea typeface="幼圆" panose="02010509060101010101" pitchFamily="49" charset="-122"/>
              </a:rPr>
              <a:t>了</a:t>
            </a:r>
            <a:r>
              <a:rPr lang="en-US" altLang="zh-CN" sz="2800" b="1" dirty="0" smtClean="0">
                <a:solidFill>
                  <a:srgbClr val="FF0000"/>
                </a:solidFill>
                <a:latin typeface="幼圆" panose="02010509060101010101" pitchFamily="49" charset="-122"/>
                <a:ea typeface="幼圆" panose="02010509060101010101" pitchFamily="49" charset="-122"/>
              </a:rPr>
              <a:t>! !</a:t>
            </a:r>
            <a:endParaRPr lang="zh-CN" altLang="en-US" sz="2800" b="1" dirty="0">
              <a:solidFill>
                <a:srgbClr val="FF0000"/>
              </a:solidFill>
              <a:latin typeface="幼圆" panose="02010509060101010101" pitchFamily="49" charset="-122"/>
              <a:ea typeface="幼圆" panose="02010509060101010101" pitchFamily="49"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371" y="2311172"/>
            <a:ext cx="4343400" cy="3857625"/>
          </a:xfrm>
          <a:prstGeom prst="rect">
            <a:avLst/>
          </a:prstGeom>
        </p:spPr>
      </p:pic>
    </p:spTree>
    <p:extLst>
      <p:ext uri="{BB962C8B-B14F-4D97-AF65-F5344CB8AC3E}">
        <p14:creationId xmlns:p14="http://schemas.microsoft.com/office/powerpoint/2010/main" val="313506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设计模式的分类</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70115" y="1239956"/>
            <a:ext cx="9519557"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结构型模式</a:t>
            </a:r>
            <a:r>
              <a:rPr lang="en-US" altLang="zh-CN" dirty="0">
                <a:latin typeface="黑体" panose="02010609060101010101" pitchFamily="49" charset="-122"/>
                <a:ea typeface="黑体" panose="02010609060101010101" pitchFamily="49" charset="-122"/>
              </a:rPr>
              <a:t>(7</a:t>
            </a:r>
            <a:r>
              <a:rPr lang="zh-CN" altLang="en-US" dirty="0">
                <a:latin typeface="黑体" panose="02010609060101010101" pitchFamily="49" charset="-122"/>
                <a:ea typeface="黑体" panose="02010609060101010101" pitchFamily="49" charset="-122"/>
              </a:rPr>
              <a:t>种</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：介绍如何将对象和类组装成较大的结构，并同时保持结构的灵活和高效</a:t>
            </a:r>
          </a:p>
        </p:txBody>
      </p:sp>
      <p:sp>
        <p:nvSpPr>
          <p:cNvPr id="8" name="文本框 7"/>
          <p:cNvSpPr txBox="1"/>
          <p:nvPr/>
        </p:nvSpPr>
        <p:spPr>
          <a:xfrm>
            <a:off x="1469571" y="2024743"/>
            <a:ext cx="5617029" cy="338554"/>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dirty="0" smtClean="0">
                <a:latin typeface="黑体" panose="02010609060101010101" pitchFamily="49" charset="-122"/>
                <a:ea typeface="黑体" panose="02010609060101010101" pitchFamily="49" charset="-122"/>
              </a:rPr>
              <a:t>常用：</a:t>
            </a:r>
            <a:r>
              <a:rPr lang="zh-CN" altLang="en-US" sz="1600" dirty="0">
                <a:latin typeface="黑体" panose="02010609060101010101" pitchFamily="49" charset="-122"/>
                <a:ea typeface="黑体" panose="02010609060101010101" pitchFamily="49" charset="-122"/>
              </a:rPr>
              <a:t>代理模式、桥接模式、装饰者模式、适配器模式。 </a:t>
            </a:r>
          </a:p>
        </p:txBody>
      </p:sp>
      <p:sp>
        <p:nvSpPr>
          <p:cNvPr id="11" name="矩形 10"/>
          <p:cNvSpPr/>
          <p:nvPr/>
        </p:nvSpPr>
        <p:spPr>
          <a:xfrm>
            <a:off x="1469571" y="4299309"/>
            <a:ext cx="4371710" cy="338554"/>
          </a:xfrm>
          <a:prstGeom prst="rect">
            <a:avLst/>
          </a:prstGeom>
        </p:spPr>
        <p:txBody>
          <a:bodyPr wrap="none">
            <a:spAutoFit/>
          </a:bodyPr>
          <a:lstStyle/>
          <a:p>
            <a:pPr marL="285750" lvl="0" indent="-285750">
              <a:buFont typeface="Wingdings" panose="05000000000000000000" pitchFamily="2" charset="2"/>
              <a:buChar char="ü"/>
            </a:pPr>
            <a:r>
              <a:rPr lang="zh-CN" altLang="en-US" sz="1600" dirty="0">
                <a:solidFill>
                  <a:prstClr val="black"/>
                </a:solidFill>
                <a:latin typeface="黑体" panose="02010609060101010101" pitchFamily="49" charset="-122"/>
                <a:ea typeface="黑体" panose="02010609060101010101" pitchFamily="49" charset="-122"/>
              </a:rPr>
              <a:t>不常用：外观模式、组合模式、享元模式。</a:t>
            </a:r>
          </a:p>
        </p:txBody>
      </p:sp>
      <p:pic>
        <p:nvPicPr>
          <p:cNvPr id="12" name="图片 11"/>
          <p:cNvPicPr>
            <a:picLocks noChangeAspect="1"/>
          </p:cNvPicPr>
          <p:nvPr/>
        </p:nvPicPr>
        <p:blipFill>
          <a:blip r:embed="rId2"/>
          <a:stretch>
            <a:fillRect/>
          </a:stretch>
        </p:blipFill>
        <p:spPr>
          <a:xfrm>
            <a:off x="1469571" y="2487380"/>
            <a:ext cx="2391178" cy="1426316"/>
          </a:xfrm>
          <a:prstGeom prst="rect">
            <a:avLst/>
          </a:prstGeom>
        </p:spPr>
      </p:pic>
      <p:pic>
        <p:nvPicPr>
          <p:cNvPr id="13" name="图片 12"/>
          <p:cNvPicPr>
            <a:picLocks noChangeAspect="1"/>
          </p:cNvPicPr>
          <p:nvPr/>
        </p:nvPicPr>
        <p:blipFill>
          <a:blip r:embed="rId3"/>
          <a:stretch>
            <a:fillRect/>
          </a:stretch>
        </p:blipFill>
        <p:spPr>
          <a:xfrm>
            <a:off x="3995056" y="2487380"/>
            <a:ext cx="2375445" cy="1421072"/>
          </a:xfrm>
          <a:prstGeom prst="rect">
            <a:avLst/>
          </a:prstGeom>
        </p:spPr>
      </p:pic>
      <p:pic>
        <p:nvPicPr>
          <p:cNvPr id="14" name="图片 13"/>
          <p:cNvPicPr>
            <a:picLocks noChangeAspect="1"/>
          </p:cNvPicPr>
          <p:nvPr/>
        </p:nvPicPr>
        <p:blipFill>
          <a:blip r:embed="rId4"/>
          <a:stretch>
            <a:fillRect/>
          </a:stretch>
        </p:blipFill>
        <p:spPr>
          <a:xfrm>
            <a:off x="6445586" y="2500489"/>
            <a:ext cx="2333495" cy="1394853"/>
          </a:xfrm>
          <a:prstGeom prst="rect">
            <a:avLst/>
          </a:prstGeom>
        </p:spPr>
      </p:pic>
      <p:pic>
        <p:nvPicPr>
          <p:cNvPr id="15" name="图片 14"/>
          <p:cNvPicPr>
            <a:picLocks noChangeAspect="1"/>
          </p:cNvPicPr>
          <p:nvPr/>
        </p:nvPicPr>
        <p:blipFill>
          <a:blip r:embed="rId5"/>
          <a:stretch>
            <a:fillRect/>
          </a:stretch>
        </p:blipFill>
        <p:spPr>
          <a:xfrm>
            <a:off x="8854167" y="2492624"/>
            <a:ext cx="2338739" cy="1415828"/>
          </a:xfrm>
          <a:prstGeom prst="rect">
            <a:avLst/>
          </a:prstGeom>
        </p:spPr>
      </p:pic>
      <p:pic>
        <p:nvPicPr>
          <p:cNvPr id="16" name="图片 15"/>
          <p:cNvPicPr>
            <a:picLocks noChangeAspect="1"/>
          </p:cNvPicPr>
          <p:nvPr/>
        </p:nvPicPr>
        <p:blipFill>
          <a:blip r:embed="rId6"/>
          <a:stretch>
            <a:fillRect/>
          </a:stretch>
        </p:blipFill>
        <p:spPr>
          <a:xfrm>
            <a:off x="1469571" y="4739363"/>
            <a:ext cx="2629110" cy="1569268"/>
          </a:xfrm>
          <a:prstGeom prst="rect">
            <a:avLst/>
          </a:prstGeom>
        </p:spPr>
      </p:pic>
      <p:pic>
        <p:nvPicPr>
          <p:cNvPr id="17" name="图片 16"/>
          <p:cNvPicPr>
            <a:picLocks noChangeAspect="1"/>
          </p:cNvPicPr>
          <p:nvPr/>
        </p:nvPicPr>
        <p:blipFill>
          <a:blip r:embed="rId7"/>
          <a:stretch>
            <a:fillRect/>
          </a:stretch>
        </p:blipFill>
        <p:spPr>
          <a:xfrm>
            <a:off x="4232123" y="4739362"/>
            <a:ext cx="2609635" cy="1569268"/>
          </a:xfrm>
          <a:prstGeom prst="rect">
            <a:avLst/>
          </a:prstGeom>
        </p:spPr>
      </p:pic>
      <p:pic>
        <p:nvPicPr>
          <p:cNvPr id="18" name="图片 17"/>
          <p:cNvPicPr>
            <a:picLocks noChangeAspect="1"/>
          </p:cNvPicPr>
          <p:nvPr/>
        </p:nvPicPr>
        <p:blipFill>
          <a:blip r:embed="rId8"/>
          <a:stretch>
            <a:fillRect/>
          </a:stretch>
        </p:blipFill>
        <p:spPr>
          <a:xfrm>
            <a:off x="6976421" y="4739361"/>
            <a:ext cx="2619336" cy="1569268"/>
          </a:xfrm>
          <a:prstGeom prst="rect">
            <a:avLst/>
          </a:prstGeom>
        </p:spPr>
      </p:pic>
    </p:spTree>
    <p:extLst>
      <p:ext uri="{BB962C8B-B14F-4D97-AF65-F5344CB8AC3E}">
        <p14:creationId xmlns:p14="http://schemas.microsoft.com/office/powerpoint/2010/main" val="208485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设计模式的分类</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8976" y="1162301"/>
            <a:ext cx="6542314"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行为模式</a:t>
            </a:r>
            <a:r>
              <a:rPr lang="en-US" altLang="zh-CN" dirty="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种</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：负责对象间的高效沟通和职责传递委派</a:t>
            </a:r>
          </a:p>
        </p:txBody>
      </p:sp>
      <p:sp>
        <p:nvSpPr>
          <p:cNvPr id="6" name="文本框 5"/>
          <p:cNvSpPr txBox="1"/>
          <p:nvPr/>
        </p:nvSpPr>
        <p:spPr>
          <a:xfrm>
            <a:off x="1306286" y="1828800"/>
            <a:ext cx="8355121" cy="338554"/>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dirty="0">
                <a:latin typeface="黑体" panose="02010609060101010101" pitchFamily="49" charset="-122"/>
                <a:ea typeface="黑体" panose="02010609060101010101" pitchFamily="49" charset="-122"/>
              </a:rPr>
              <a:t>常用的有：观察者模式、模板模式、策略模式</a:t>
            </a:r>
            <a:r>
              <a:rPr lang="zh-CN" altLang="en-US" sz="1600" dirty="0" smtClean="0">
                <a:latin typeface="黑体" panose="02010609060101010101" pitchFamily="49" charset="-122"/>
                <a:ea typeface="黑体" panose="02010609060101010101" pitchFamily="49" charset="-122"/>
              </a:rPr>
              <a:t>、责任链</a:t>
            </a:r>
            <a:r>
              <a:rPr lang="zh-CN" altLang="en-US" sz="1600" dirty="0">
                <a:latin typeface="黑体" panose="02010609060101010101" pitchFamily="49" charset="-122"/>
                <a:ea typeface="黑体" panose="02010609060101010101" pitchFamily="49" charset="-122"/>
              </a:rPr>
              <a:t>模式、迭代器模式、状态模式。</a:t>
            </a:r>
          </a:p>
        </p:txBody>
      </p:sp>
      <p:pic>
        <p:nvPicPr>
          <p:cNvPr id="10" name="图片 9"/>
          <p:cNvPicPr>
            <a:picLocks noChangeAspect="1"/>
          </p:cNvPicPr>
          <p:nvPr/>
        </p:nvPicPr>
        <p:blipFill>
          <a:blip r:embed="rId2"/>
          <a:stretch>
            <a:fillRect/>
          </a:stretch>
        </p:blipFill>
        <p:spPr>
          <a:xfrm>
            <a:off x="1349601" y="2457378"/>
            <a:ext cx="2622941" cy="1547476"/>
          </a:xfrm>
          <a:prstGeom prst="rect">
            <a:avLst/>
          </a:prstGeom>
        </p:spPr>
      </p:pic>
      <p:pic>
        <p:nvPicPr>
          <p:cNvPr id="12" name="图片 11"/>
          <p:cNvPicPr>
            <a:picLocks noChangeAspect="1"/>
          </p:cNvPicPr>
          <p:nvPr/>
        </p:nvPicPr>
        <p:blipFill>
          <a:blip r:embed="rId3"/>
          <a:stretch>
            <a:fillRect/>
          </a:stretch>
        </p:blipFill>
        <p:spPr>
          <a:xfrm>
            <a:off x="4091938" y="2464521"/>
            <a:ext cx="2929352" cy="1547475"/>
          </a:xfrm>
          <a:prstGeom prst="rect">
            <a:avLst/>
          </a:prstGeom>
        </p:spPr>
      </p:pic>
      <p:pic>
        <p:nvPicPr>
          <p:cNvPr id="13" name="图片 12"/>
          <p:cNvPicPr>
            <a:picLocks noChangeAspect="1"/>
          </p:cNvPicPr>
          <p:nvPr/>
        </p:nvPicPr>
        <p:blipFill>
          <a:blip r:embed="rId4"/>
          <a:stretch>
            <a:fillRect/>
          </a:stretch>
        </p:blipFill>
        <p:spPr>
          <a:xfrm>
            <a:off x="7367443" y="2471666"/>
            <a:ext cx="2934795" cy="1533187"/>
          </a:xfrm>
          <a:prstGeom prst="rect">
            <a:avLst/>
          </a:prstGeom>
        </p:spPr>
      </p:pic>
      <p:pic>
        <p:nvPicPr>
          <p:cNvPr id="14" name="图片 13"/>
          <p:cNvPicPr>
            <a:picLocks noChangeAspect="1"/>
          </p:cNvPicPr>
          <p:nvPr/>
        </p:nvPicPr>
        <p:blipFill>
          <a:blip r:embed="rId5"/>
          <a:stretch>
            <a:fillRect/>
          </a:stretch>
        </p:blipFill>
        <p:spPr>
          <a:xfrm>
            <a:off x="1349601" y="4143588"/>
            <a:ext cx="2656279" cy="1762911"/>
          </a:xfrm>
          <a:prstGeom prst="rect">
            <a:avLst/>
          </a:prstGeom>
        </p:spPr>
      </p:pic>
      <p:pic>
        <p:nvPicPr>
          <p:cNvPr id="15" name="图片 14"/>
          <p:cNvPicPr>
            <a:picLocks noChangeAspect="1"/>
          </p:cNvPicPr>
          <p:nvPr/>
        </p:nvPicPr>
        <p:blipFill>
          <a:blip r:embed="rId6"/>
          <a:stretch>
            <a:fillRect/>
          </a:stretch>
        </p:blipFill>
        <p:spPr>
          <a:xfrm>
            <a:off x="4091938" y="4131862"/>
            <a:ext cx="2698419" cy="1774637"/>
          </a:xfrm>
          <a:prstGeom prst="rect">
            <a:avLst/>
          </a:prstGeom>
        </p:spPr>
      </p:pic>
      <p:pic>
        <p:nvPicPr>
          <p:cNvPr id="16" name="图片 15"/>
          <p:cNvPicPr>
            <a:picLocks noChangeAspect="1"/>
          </p:cNvPicPr>
          <p:nvPr/>
        </p:nvPicPr>
        <p:blipFill>
          <a:blip r:embed="rId7"/>
          <a:stretch>
            <a:fillRect/>
          </a:stretch>
        </p:blipFill>
        <p:spPr>
          <a:xfrm>
            <a:off x="6951828" y="4143589"/>
            <a:ext cx="3350410" cy="1757162"/>
          </a:xfrm>
          <a:prstGeom prst="rect">
            <a:avLst/>
          </a:prstGeom>
        </p:spPr>
      </p:pic>
    </p:spTree>
    <p:extLst>
      <p:ext uri="{BB962C8B-B14F-4D97-AF65-F5344CB8AC3E}">
        <p14:creationId xmlns:p14="http://schemas.microsoft.com/office/powerpoint/2010/main" val="118950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设计模式的分类</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0115" y="1334032"/>
            <a:ext cx="6542314"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行为模式</a:t>
            </a:r>
            <a:r>
              <a:rPr lang="en-US" altLang="zh-CN" dirty="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种</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：负责对象间的高效沟通和职责传递委派</a:t>
            </a:r>
          </a:p>
        </p:txBody>
      </p:sp>
      <p:sp>
        <p:nvSpPr>
          <p:cNvPr id="7" name="矩形 6"/>
          <p:cNvSpPr/>
          <p:nvPr/>
        </p:nvSpPr>
        <p:spPr>
          <a:xfrm>
            <a:off x="1186547" y="2088022"/>
            <a:ext cx="9231082" cy="338554"/>
          </a:xfrm>
          <a:prstGeom prst="rect">
            <a:avLst/>
          </a:prstGeom>
        </p:spPr>
        <p:txBody>
          <a:bodyPr wrap="square">
            <a:spAutoFit/>
          </a:bodyPr>
          <a:lstStyle/>
          <a:p>
            <a:pPr marL="285750" indent="-285750">
              <a:buFont typeface="Wingdings" panose="05000000000000000000" pitchFamily="2" charset="2"/>
              <a:buChar char="ü"/>
            </a:pPr>
            <a:r>
              <a:rPr lang="zh-CN" altLang="en-US" sz="1600" dirty="0">
                <a:latin typeface="黑体" panose="02010609060101010101" pitchFamily="49" charset="-122"/>
                <a:ea typeface="黑体" panose="02010609060101010101" pitchFamily="49" charset="-122"/>
              </a:rPr>
              <a:t>不常用的有：访问者模式、备忘录模式、命令模式、解释器模式、中介模式。</a:t>
            </a:r>
          </a:p>
        </p:txBody>
      </p:sp>
      <p:pic>
        <p:nvPicPr>
          <p:cNvPr id="10" name="图片 9"/>
          <p:cNvPicPr>
            <a:picLocks noChangeAspect="1"/>
          </p:cNvPicPr>
          <p:nvPr/>
        </p:nvPicPr>
        <p:blipFill>
          <a:blip r:embed="rId2"/>
          <a:stretch>
            <a:fillRect/>
          </a:stretch>
        </p:blipFill>
        <p:spPr>
          <a:xfrm>
            <a:off x="1186547" y="2811234"/>
            <a:ext cx="3391368" cy="1545771"/>
          </a:xfrm>
          <a:prstGeom prst="rect">
            <a:avLst/>
          </a:prstGeom>
        </p:spPr>
      </p:pic>
      <p:pic>
        <p:nvPicPr>
          <p:cNvPr id="11" name="图片 10"/>
          <p:cNvPicPr>
            <a:picLocks noChangeAspect="1"/>
          </p:cNvPicPr>
          <p:nvPr/>
        </p:nvPicPr>
        <p:blipFill>
          <a:blip r:embed="rId3"/>
          <a:stretch>
            <a:fillRect/>
          </a:stretch>
        </p:blipFill>
        <p:spPr>
          <a:xfrm>
            <a:off x="4706608" y="2811234"/>
            <a:ext cx="2579357" cy="1523379"/>
          </a:xfrm>
          <a:prstGeom prst="rect">
            <a:avLst/>
          </a:prstGeom>
        </p:spPr>
      </p:pic>
      <p:pic>
        <p:nvPicPr>
          <p:cNvPr id="12" name="图片 11"/>
          <p:cNvPicPr>
            <a:picLocks noChangeAspect="1"/>
          </p:cNvPicPr>
          <p:nvPr/>
        </p:nvPicPr>
        <p:blipFill>
          <a:blip r:embed="rId4"/>
          <a:stretch>
            <a:fillRect/>
          </a:stretch>
        </p:blipFill>
        <p:spPr>
          <a:xfrm>
            <a:off x="7542174" y="2811233"/>
            <a:ext cx="2333125" cy="1550163"/>
          </a:xfrm>
          <a:prstGeom prst="rect">
            <a:avLst/>
          </a:prstGeom>
        </p:spPr>
      </p:pic>
      <p:pic>
        <p:nvPicPr>
          <p:cNvPr id="13" name="图片 12"/>
          <p:cNvPicPr>
            <a:picLocks noChangeAspect="1"/>
          </p:cNvPicPr>
          <p:nvPr/>
        </p:nvPicPr>
        <p:blipFill>
          <a:blip r:embed="rId5"/>
          <a:stretch>
            <a:fillRect/>
          </a:stretch>
        </p:blipFill>
        <p:spPr>
          <a:xfrm>
            <a:off x="1186548" y="4564856"/>
            <a:ext cx="3929732" cy="1342006"/>
          </a:xfrm>
          <a:prstGeom prst="rect">
            <a:avLst/>
          </a:prstGeom>
        </p:spPr>
      </p:pic>
      <p:pic>
        <p:nvPicPr>
          <p:cNvPr id="14" name="图片 13"/>
          <p:cNvPicPr>
            <a:picLocks noChangeAspect="1"/>
          </p:cNvPicPr>
          <p:nvPr/>
        </p:nvPicPr>
        <p:blipFill>
          <a:blip r:embed="rId6"/>
          <a:stretch>
            <a:fillRect/>
          </a:stretch>
        </p:blipFill>
        <p:spPr>
          <a:xfrm>
            <a:off x="5302952" y="4564856"/>
            <a:ext cx="2199261" cy="1317553"/>
          </a:xfrm>
          <a:prstGeom prst="rect">
            <a:avLst/>
          </a:prstGeom>
        </p:spPr>
      </p:pic>
    </p:spTree>
    <p:extLst>
      <p:ext uri="{BB962C8B-B14F-4D97-AF65-F5344CB8AC3E}">
        <p14:creationId xmlns:p14="http://schemas.microsoft.com/office/powerpoint/2010/main" val="347172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30384" y="1861086"/>
            <a:ext cx="1736373" cy="830997"/>
          </a:xfrm>
          <a:prstGeom prst="rect">
            <a:avLst/>
          </a:prstGeom>
        </p:spPr>
        <p:txBody>
          <a:bodyPr wrap="none">
            <a:spAutoFit/>
          </a:bodyPr>
          <a:lstStyle/>
          <a:p>
            <a:pPr>
              <a:defRPr/>
            </a:pPr>
            <a:r>
              <a:rPr lang="en-US" altLang="zh-CN" sz="4800" b="1" kern="0" dirty="0">
                <a:solidFill>
                  <a:srgbClr val="FF0000"/>
                </a:solidFill>
                <a:latin typeface="黑体" panose="02010609060101010101" pitchFamily="49" charset="-122"/>
                <a:ea typeface="黑体" panose="02010609060101010101" pitchFamily="49" charset="-122"/>
              </a:rPr>
              <a:t>UML</a:t>
            </a:r>
            <a:r>
              <a:rPr lang="zh-CN" altLang="en-US" sz="4800" b="1" kern="0" dirty="0" smtClean="0">
                <a:solidFill>
                  <a:srgbClr val="FF0000"/>
                </a:solidFill>
                <a:latin typeface="黑体" panose="02010609060101010101" pitchFamily="49" charset="-122"/>
                <a:ea typeface="黑体" panose="02010609060101010101" pitchFamily="49" charset="-122"/>
              </a:rPr>
              <a:t>图</a:t>
            </a:r>
            <a:endParaRPr lang="zh-TW" altLang="zh-CN" sz="4800" b="1" kern="0" dirty="0">
              <a:solidFill>
                <a:srgbClr val="FF0000"/>
              </a:solidFill>
              <a:latin typeface="黑体" panose="02010609060101010101" pitchFamily="49" charset="-122"/>
              <a:ea typeface="黑体" panose="02010609060101010101" pitchFamily="49" charset="-122"/>
            </a:endParaRPr>
          </a:p>
        </p:txBody>
      </p:sp>
      <p:cxnSp>
        <p:nvCxnSpPr>
          <p:cNvPr id="8" name="直接连接符 7"/>
          <p:cNvCxnSpPr/>
          <p:nvPr/>
        </p:nvCxnSpPr>
        <p:spPr>
          <a:xfrm flipV="1">
            <a:off x="4863194" y="2899304"/>
            <a:ext cx="2485205" cy="18418"/>
          </a:xfrm>
          <a:prstGeom prst="line">
            <a:avLst/>
          </a:prstGeom>
          <a:ln w="38100"/>
        </p:spPr>
        <p:style>
          <a:lnRef idx="3">
            <a:schemeClr val="dk1"/>
          </a:lnRef>
          <a:fillRef idx="0">
            <a:schemeClr val="dk1"/>
          </a:fillRef>
          <a:effectRef idx="2">
            <a:schemeClr val="dk1"/>
          </a:effectRef>
          <a:fontRef idx="minor">
            <a:schemeClr val="tx1"/>
          </a:fontRef>
        </p:style>
      </p:cxnSp>
      <p:sp>
        <p:nvSpPr>
          <p:cNvPr id="11" name="文本框 10"/>
          <p:cNvSpPr txBox="1"/>
          <p:nvPr/>
        </p:nvSpPr>
        <p:spPr>
          <a:xfrm>
            <a:off x="4863194" y="3383179"/>
            <a:ext cx="418555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类图概述</a:t>
            </a:r>
          </a:p>
        </p:txBody>
      </p:sp>
      <p:sp>
        <p:nvSpPr>
          <p:cNvPr id="12" name="文本框 11"/>
          <p:cNvSpPr txBox="1"/>
          <p:nvPr/>
        </p:nvSpPr>
        <p:spPr>
          <a:xfrm>
            <a:off x="4863194" y="4078068"/>
            <a:ext cx="418555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类图的作用</a:t>
            </a:r>
          </a:p>
        </p:txBody>
      </p:sp>
      <p:sp>
        <p:nvSpPr>
          <p:cNvPr id="9" name="文本框 8"/>
          <p:cNvSpPr txBox="1"/>
          <p:nvPr/>
        </p:nvSpPr>
        <p:spPr>
          <a:xfrm>
            <a:off x="4863194" y="4772957"/>
            <a:ext cx="2572289"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类图表示法</a:t>
            </a:r>
          </a:p>
        </p:txBody>
      </p:sp>
    </p:spTree>
    <p:extLst>
      <p:ext uri="{BB962C8B-B14F-4D97-AF65-F5344CB8AC3E}">
        <p14:creationId xmlns:p14="http://schemas.microsoft.com/office/powerpoint/2010/main" val="13362548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8976" y="281705"/>
            <a:ext cx="4893129" cy="584775"/>
          </a:xfrm>
          <a:prstGeom prst="rect">
            <a:avLst/>
          </a:prstGeom>
          <a:noFill/>
        </p:spPr>
        <p:txBody>
          <a:bodyPr wrap="square" rtlCol="0">
            <a:spAutoFit/>
          </a:bodyPr>
          <a:lstStyle/>
          <a:p>
            <a:r>
              <a:rPr lang="en-US" altLang="zh-CN" sz="3200" b="1" dirty="0" smtClean="0">
                <a:latin typeface="黑体" panose="02010609060101010101" pitchFamily="49" charset="-122"/>
                <a:ea typeface="黑体" panose="02010609060101010101" pitchFamily="49" charset="-122"/>
              </a:rPr>
              <a:t>UML</a:t>
            </a:r>
            <a:r>
              <a:rPr lang="zh-CN" altLang="en-US" sz="3200" b="1" dirty="0" smtClean="0">
                <a:latin typeface="黑体" panose="02010609060101010101" pitchFamily="49" charset="-122"/>
                <a:ea typeface="黑体" panose="02010609060101010101" pitchFamily="49" charset="-122"/>
              </a:rPr>
              <a:t>图概述</a:t>
            </a:r>
            <a:endParaRPr lang="zh-CN" altLang="en-US" sz="3200" b="1" dirty="0">
              <a:latin typeface="黑体" panose="02010609060101010101" pitchFamily="49" charset="-122"/>
              <a:ea typeface="黑体" panose="02010609060101010101" pitchFamily="49" charset="-122"/>
            </a:endParaRPr>
          </a:p>
        </p:txBody>
      </p:sp>
      <p:sp>
        <p:nvSpPr>
          <p:cNvPr id="6" name="棱台 5"/>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13857" y="2242458"/>
            <a:ext cx="8724900"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统一建模语言（</a:t>
            </a:r>
            <a:r>
              <a:rPr lang="en-US" altLang="zh-CN" dirty="0">
                <a:latin typeface="黑体" panose="02010609060101010101" pitchFamily="49" charset="-122"/>
                <a:ea typeface="黑体" panose="02010609060101010101" pitchFamily="49" charset="-122"/>
              </a:rPr>
              <a:t>Unified Modeling Language</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UML</a:t>
            </a:r>
            <a:r>
              <a:rPr lang="zh-CN" altLang="en-US" dirty="0">
                <a:latin typeface="黑体" panose="02010609060101010101" pitchFamily="49" charset="-122"/>
                <a:ea typeface="黑体" panose="02010609060101010101" pitchFamily="49" charset="-122"/>
              </a:rPr>
              <a:t>）是用来设计软件的可视化建模语言。它的特点是简单、统一、图形化、能表达软件设计中的动态与静态信息</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11" name="文本框 10"/>
          <p:cNvSpPr txBox="1"/>
          <p:nvPr/>
        </p:nvSpPr>
        <p:spPr>
          <a:xfrm>
            <a:off x="2013857" y="3774909"/>
            <a:ext cx="8403772"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黑体" panose="02010609060101010101" pitchFamily="49" charset="-122"/>
                <a:ea typeface="黑体" panose="02010609060101010101" pitchFamily="49" charset="-122"/>
              </a:rPr>
              <a:t>UML</a:t>
            </a:r>
            <a:r>
              <a:rPr lang="zh-CN" altLang="en-US" dirty="0" smtClean="0">
                <a:latin typeface="黑体" panose="02010609060101010101" pitchFamily="49" charset="-122"/>
                <a:ea typeface="黑体" panose="02010609060101010101" pitchFamily="49" charset="-122"/>
              </a:rPr>
              <a:t>的分类</a:t>
            </a:r>
            <a:r>
              <a:rPr lang="en-US" altLang="zh-CN" dirty="0" smtClean="0">
                <a:latin typeface="黑体" panose="02010609060101010101" pitchFamily="49" charset="-122"/>
                <a:ea typeface="黑体" panose="02010609060101010101" pitchFamily="49" charset="-122"/>
              </a:rPr>
              <a:t>:</a:t>
            </a:r>
          </a:p>
          <a:p>
            <a:pPr lvl="1"/>
            <a:r>
              <a:rPr lang="zh-CN" altLang="en-US" dirty="0" smtClean="0">
                <a:latin typeface="黑体" panose="02010609060101010101" pitchFamily="49" charset="-122"/>
                <a:ea typeface="黑体" panose="02010609060101010101" pitchFamily="49" charset="-122"/>
              </a:rPr>
              <a:t>静态结构图</a:t>
            </a:r>
            <a:r>
              <a:rPr lang="en-US" altLang="zh-CN" dirty="0" smtClean="0">
                <a:latin typeface="黑体" panose="02010609060101010101" pitchFamily="49" charset="-122"/>
                <a:ea typeface="黑体" panose="02010609060101010101" pitchFamily="49" charset="-122"/>
              </a:rPr>
              <a:t>: </a:t>
            </a:r>
            <a:r>
              <a:rPr lang="zh-CN" altLang="en-US" dirty="0" smtClean="0">
                <a:solidFill>
                  <a:srgbClr val="FF0000"/>
                </a:solidFill>
                <a:latin typeface="黑体" panose="02010609060101010101" pitchFamily="49" charset="-122"/>
                <a:ea typeface="黑体" panose="02010609060101010101" pitchFamily="49" charset="-122"/>
              </a:rPr>
              <a:t>类</a:t>
            </a:r>
            <a:r>
              <a:rPr lang="zh-CN" altLang="en-US" dirty="0">
                <a:solidFill>
                  <a:srgbClr val="FF0000"/>
                </a:solidFill>
                <a:latin typeface="黑体" panose="02010609060101010101" pitchFamily="49" charset="-122"/>
                <a:ea typeface="黑体" panose="02010609060101010101" pitchFamily="49" charset="-122"/>
              </a:rPr>
              <a:t>图</a:t>
            </a:r>
            <a:r>
              <a:rPr lang="zh-CN" altLang="en-US" dirty="0">
                <a:latin typeface="黑体" panose="02010609060101010101" pitchFamily="49" charset="-122"/>
                <a:ea typeface="黑体" panose="02010609060101010101" pitchFamily="49" charset="-122"/>
              </a:rPr>
              <a:t>、对象图</a:t>
            </a:r>
            <a:r>
              <a:rPr lang="zh-CN" altLang="en-US" dirty="0" smtClean="0">
                <a:latin typeface="黑体" panose="02010609060101010101" pitchFamily="49" charset="-122"/>
                <a:ea typeface="黑体" panose="02010609060101010101" pitchFamily="49" charset="-122"/>
              </a:rPr>
              <a:t>、组件图、部署图</a:t>
            </a:r>
            <a:endParaRPr lang="en-US" altLang="zh-CN" dirty="0" smtClean="0">
              <a:latin typeface="黑体" panose="02010609060101010101" pitchFamily="49" charset="-122"/>
              <a:ea typeface="黑体" panose="02010609060101010101" pitchFamily="49" charset="-122"/>
            </a:endParaRPr>
          </a:p>
          <a:p>
            <a:pPr lvl="1"/>
            <a:r>
              <a:rPr lang="zh-CN" altLang="en-US" dirty="0" smtClean="0">
                <a:latin typeface="黑体" panose="02010609060101010101" pitchFamily="49" charset="-122"/>
                <a:ea typeface="黑体" panose="02010609060101010101" pitchFamily="49" charset="-122"/>
              </a:rPr>
              <a:t>动态行为图</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状态图</a:t>
            </a:r>
            <a:r>
              <a:rPr lang="zh-CN" altLang="en-US" dirty="0">
                <a:latin typeface="黑体" panose="02010609060101010101" pitchFamily="49" charset="-122"/>
                <a:ea typeface="黑体" panose="02010609060101010101" pitchFamily="49" charset="-122"/>
              </a:rPr>
              <a:t>、活动图、时序图、协作图、构件</a:t>
            </a:r>
            <a:r>
              <a:rPr lang="zh-CN" altLang="en-US" dirty="0" smtClean="0">
                <a:latin typeface="黑体" panose="02010609060101010101" pitchFamily="49" charset="-122"/>
                <a:ea typeface="黑体" panose="02010609060101010101" pitchFamily="49" charset="-122"/>
              </a:rPr>
              <a:t>图等。</a:t>
            </a:r>
            <a:endParaRPr lang="zh-CN" altLang="en-US" dirty="0">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183848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976" y="281705"/>
            <a:ext cx="4893129" cy="584775"/>
          </a:xfrm>
          <a:prstGeom prst="rect">
            <a:avLst/>
          </a:prstGeom>
          <a:noFill/>
        </p:spPr>
        <p:txBody>
          <a:bodyPr wrap="square" rtlCol="0">
            <a:spAutoFit/>
          </a:bodyPr>
          <a:lstStyle/>
          <a:p>
            <a:r>
              <a:rPr lang="en-US" altLang="zh-CN" sz="3200" b="1" dirty="0" smtClean="0">
                <a:latin typeface="黑体" panose="02010609060101010101" pitchFamily="49" charset="-122"/>
                <a:ea typeface="黑体" panose="02010609060101010101" pitchFamily="49" charset="-122"/>
              </a:rPr>
              <a:t>UML</a:t>
            </a:r>
            <a:r>
              <a:rPr lang="zh-CN" altLang="en-US" sz="3200" b="1" dirty="0" smtClean="0">
                <a:latin typeface="黑体" panose="02010609060101010101" pitchFamily="49" charset="-122"/>
                <a:ea typeface="黑体" panose="02010609060101010101" pitchFamily="49" charset="-122"/>
              </a:rPr>
              <a:t>类图</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057397" y="2748643"/>
            <a:ext cx="9693732"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类图反映的是</a:t>
            </a:r>
            <a:r>
              <a:rPr lang="zh-CN" altLang="en-US" dirty="0" smtClean="0">
                <a:solidFill>
                  <a:srgbClr val="FF0000"/>
                </a:solidFill>
                <a:latin typeface="黑体" panose="02010609060101010101" pitchFamily="49" charset="-122"/>
                <a:ea typeface="黑体" panose="02010609060101010101" pitchFamily="49" charset="-122"/>
              </a:rPr>
              <a:t>类结构</a:t>
            </a:r>
            <a:r>
              <a:rPr lang="zh-CN" altLang="en-US" dirty="0">
                <a:latin typeface="黑体" panose="02010609060101010101" pitchFamily="49" charset="-122"/>
                <a:ea typeface="黑体" panose="02010609060101010101" pitchFamily="49" charset="-122"/>
              </a:rPr>
              <a:t>和</a:t>
            </a:r>
            <a:r>
              <a:rPr lang="zh-CN" altLang="en-US" dirty="0">
                <a:solidFill>
                  <a:srgbClr val="FF0000"/>
                </a:solidFill>
                <a:latin typeface="黑体" panose="02010609060101010101" pitchFamily="49" charset="-122"/>
                <a:ea typeface="黑体" panose="02010609060101010101" pitchFamily="49" charset="-122"/>
              </a:rPr>
              <a:t>类之间关系</a:t>
            </a:r>
            <a:r>
              <a:rPr lang="zh-CN" altLang="en-US" dirty="0">
                <a:latin typeface="黑体" panose="02010609060101010101" pitchFamily="49" charset="-122"/>
                <a:ea typeface="黑体" panose="02010609060101010101" pitchFamily="49" charset="-122"/>
              </a:rPr>
              <a:t>为目的，用以描述软件系统的结构，是一种静态建模方法</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8" name="文本框 7"/>
          <p:cNvSpPr txBox="1"/>
          <p:nvPr/>
        </p:nvSpPr>
        <p:spPr>
          <a:xfrm>
            <a:off x="2057397" y="4244363"/>
            <a:ext cx="9748159"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在讲解设计模式时</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必然会使用到类图</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所以为更深入的学习设计模式</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我们要首先讲解类图</a:t>
            </a:r>
            <a:r>
              <a:rPr lang="en-US" altLang="zh-CN"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4209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类</a:t>
            </a:r>
            <a:r>
              <a:rPr lang="zh-CN" altLang="en-US" sz="3200" b="1" dirty="0">
                <a:latin typeface="黑体" panose="02010609060101010101" pitchFamily="49" charset="-122"/>
                <a:ea typeface="黑体" panose="02010609060101010101" pitchFamily="49" charset="-122"/>
              </a:rPr>
              <a:t>结构</a:t>
            </a:r>
            <a:r>
              <a:rPr lang="zh-CN" altLang="en-US" sz="3200" b="1" dirty="0" smtClean="0">
                <a:latin typeface="黑体" panose="02010609060101010101" pitchFamily="49" charset="-122"/>
                <a:ea typeface="黑体" panose="02010609060101010101" pitchFamily="49" charset="-122"/>
              </a:rPr>
              <a:t>表示法</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26670" y="1696795"/>
            <a:ext cx="2808515" cy="470896"/>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97426" y="1746328"/>
            <a:ext cx="3178630"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在</a:t>
            </a:r>
            <a:r>
              <a:rPr lang="en-US" altLang="zh-CN" b="1" dirty="0">
                <a:solidFill>
                  <a:schemeClr val="bg1"/>
                </a:solidFill>
                <a:latin typeface="黑体" panose="02010609060101010101" pitchFamily="49" charset="-122"/>
                <a:ea typeface="黑体" panose="02010609060101010101" pitchFamily="49" charset="-122"/>
              </a:rPr>
              <a:t>UML</a:t>
            </a:r>
            <a:r>
              <a:rPr lang="zh-CN" altLang="en-US" b="1" dirty="0">
                <a:solidFill>
                  <a:schemeClr val="bg1"/>
                </a:solidFill>
                <a:latin typeface="黑体" panose="02010609060101010101" pitchFamily="49" charset="-122"/>
                <a:ea typeface="黑体" panose="02010609060101010101" pitchFamily="49" charset="-122"/>
              </a:rPr>
              <a:t>类图中表示具体类</a:t>
            </a:r>
          </a:p>
        </p:txBody>
      </p:sp>
      <p:pic>
        <p:nvPicPr>
          <p:cNvPr id="13" name="图片 12"/>
          <p:cNvPicPr>
            <a:picLocks noChangeAspect="1"/>
          </p:cNvPicPr>
          <p:nvPr/>
        </p:nvPicPr>
        <p:blipFill>
          <a:blip r:embed="rId2"/>
          <a:stretch>
            <a:fillRect/>
          </a:stretch>
        </p:blipFill>
        <p:spPr>
          <a:xfrm>
            <a:off x="4918291" y="3868869"/>
            <a:ext cx="3545351" cy="1841094"/>
          </a:xfrm>
          <a:prstGeom prst="rect">
            <a:avLst/>
          </a:prstGeom>
        </p:spPr>
      </p:pic>
      <p:pic>
        <p:nvPicPr>
          <p:cNvPr id="14" name="图片 13"/>
          <p:cNvPicPr>
            <a:picLocks noChangeAspect="1"/>
          </p:cNvPicPr>
          <p:nvPr/>
        </p:nvPicPr>
        <p:blipFill>
          <a:blip r:embed="rId3"/>
          <a:stretch>
            <a:fillRect/>
          </a:stretch>
        </p:blipFill>
        <p:spPr>
          <a:xfrm>
            <a:off x="1126670" y="3868869"/>
            <a:ext cx="3060260" cy="1851403"/>
          </a:xfrm>
          <a:prstGeom prst="rect">
            <a:avLst/>
          </a:prstGeom>
        </p:spPr>
      </p:pic>
      <p:sp>
        <p:nvSpPr>
          <p:cNvPr id="6" name="文本框 5"/>
          <p:cNvSpPr txBox="1"/>
          <p:nvPr/>
        </p:nvSpPr>
        <p:spPr>
          <a:xfrm>
            <a:off x="4865911" y="2628798"/>
            <a:ext cx="5197931" cy="582487"/>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在类的</a:t>
            </a:r>
            <a:r>
              <a:rPr lang="en-US" altLang="zh-CN" sz="1600" dirty="0">
                <a:latin typeface="黑体" panose="02010609060101010101" pitchFamily="49" charset="-122"/>
                <a:ea typeface="黑体" panose="02010609060101010101" pitchFamily="49" charset="-122"/>
              </a:rPr>
              <a:t>UML</a:t>
            </a:r>
            <a:r>
              <a:rPr lang="zh-CN" altLang="en-US" sz="1600" dirty="0">
                <a:latin typeface="黑体" panose="02010609060101010101" pitchFamily="49" charset="-122"/>
                <a:ea typeface="黑体" panose="02010609060101010101" pitchFamily="49" charset="-122"/>
              </a:rPr>
              <a:t>图中，使用长方形描述一个类的主要构成，长方形垂直地分为三层，以此放置类的</a:t>
            </a:r>
            <a:r>
              <a:rPr lang="zh-CN" altLang="en-US" sz="1600" b="1" dirty="0">
                <a:solidFill>
                  <a:srgbClr val="FF0000"/>
                </a:solidFill>
                <a:latin typeface="黑体" panose="02010609060101010101" pitchFamily="49" charset="-122"/>
                <a:ea typeface="黑体" panose="02010609060101010101" pitchFamily="49" charset="-122"/>
              </a:rPr>
              <a:t>名称</a:t>
            </a:r>
            <a:r>
              <a:rPr lang="zh-CN" altLang="en-US" sz="1600" dirty="0">
                <a:latin typeface="黑体" panose="02010609060101010101" pitchFamily="49" charset="-122"/>
                <a:ea typeface="黑体" panose="02010609060101010101" pitchFamily="49" charset="-122"/>
              </a:rPr>
              <a:t>、</a:t>
            </a:r>
            <a:r>
              <a:rPr lang="zh-CN" altLang="en-US" sz="1600" b="1" dirty="0">
                <a:solidFill>
                  <a:srgbClr val="FF0000"/>
                </a:solidFill>
                <a:latin typeface="黑体" panose="02010609060101010101" pitchFamily="49" charset="-122"/>
                <a:ea typeface="黑体" panose="02010609060101010101" pitchFamily="49" charset="-122"/>
              </a:rPr>
              <a:t>属性</a:t>
            </a:r>
            <a:r>
              <a:rPr lang="zh-CN" altLang="en-US" sz="1600" dirty="0">
                <a:latin typeface="黑体" panose="02010609060101010101" pitchFamily="49" charset="-122"/>
                <a:ea typeface="黑体" panose="02010609060101010101" pitchFamily="49" charset="-122"/>
              </a:rPr>
              <a:t>和</a:t>
            </a:r>
            <a:r>
              <a:rPr lang="zh-CN" altLang="en-US" sz="1600" b="1" dirty="0">
                <a:solidFill>
                  <a:srgbClr val="FF0000"/>
                </a:solidFill>
                <a:latin typeface="黑体" panose="02010609060101010101" pitchFamily="49" charset="-122"/>
                <a:ea typeface="黑体" panose="02010609060101010101" pitchFamily="49" charset="-122"/>
              </a:rPr>
              <a:t>方法</a:t>
            </a:r>
            <a:r>
              <a:rPr lang="zh-CN" altLang="en-US" sz="1600" dirty="0" smtClean="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sp>
        <p:nvSpPr>
          <p:cNvPr id="15" name="文本框 14"/>
          <p:cNvSpPr txBox="1"/>
          <p:nvPr/>
        </p:nvSpPr>
        <p:spPr>
          <a:xfrm>
            <a:off x="8920842" y="3868869"/>
            <a:ext cx="2966357" cy="1477328"/>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smtClean="0">
                <a:solidFill>
                  <a:schemeClr val="accent2"/>
                </a:solidFill>
                <a:latin typeface="黑体" panose="02010609060101010101" pitchFamily="49" charset="-122"/>
                <a:ea typeface="黑体" panose="02010609060101010101" pitchFamily="49" charset="-122"/>
              </a:rPr>
              <a:t>“+” </a:t>
            </a:r>
            <a:r>
              <a:rPr lang="zh-CN" altLang="en-US" dirty="0">
                <a:solidFill>
                  <a:schemeClr val="accent2"/>
                </a:solidFill>
                <a:latin typeface="黑体" panose="02010609060101010101" pitchFamily="49" charset="-122"/>
                <a:ea typeface="黑体" panose="02010609060101010101" pitchFamily="49" charset="-122"/>
              </a:rPr>
              <a:t>表示 </a:t>
            </a:r>
            <a:r>
              <a:rPr lang="en-US" altLang="zh-CN" dirty="0">
                <a:solidFill>
                  <a:schemeClr val="accent2"/>
                </a:solidFill>
                <a:latin typeface="黑体" panose="02010609060101010101" pitchFamily="49" charset="-122"/>
                <a:ea typeface="黑体" panose="02010609060101010101" pitchFamily="49" charset="-122"/>
              </a:rPr>
              <a:t>public</a:t>
            </a:r>
            <a:r>
              <a:rPr lang="zh-CN" altLang="en-US" dirty="0" smtClean="0">
                <a:solidFill>
                  <a:schemeClr val="accent2"/>
                </a:solidFill>
                <a:latin typeface="黑体" panose="02010609060101010101" pitchFamily="49" charset="-122"/>
                <a:ea typeface="黑体" panose="02010609060101010101" pitchFamily="49" charset="-122"/>
              </a:rPr>
              <a:t>；</a:t>
            </a:r>
            <a:endParaRPr lang="en-US" altLang="zh-CN" dirty="0" smtClean="0">
              <a:solidFill>
                <a:schemeClr val="accent2"/>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n"/>
            </a:pPr>
            <a:r>
              <a:rPr lang="en-US" altLang="zh-CN" dirty="0" smtClean="0">
                <a:solidFill>
                  <a:schemeClr val="accent2"/>
                </a:solidFill>
                <a:latin typeface="黑体" panose="02010609060101010101" pitchFamily="49" charset="-122"/>
                <a:ea typeface="黑体" panose="02010609060101010101" pitchFamily="49" charset="-122"/>
              </a:rPr>
              <a:t>“-” </a:t>
            </a:r>
            <a:r>
              <a:rPr lang="zh-CN" altLang="en-US" dirty="0">
                <a:solidFill>
                  <a:schemeClr val="accent2"/>
                </a:solidFill>
                <a:latin typeface="黑体" panose="02010609060101010101" pitchFamily="49" charset="-122"/>
                <a:ea typeface="黑体" panose="02010609060101010101" pitchFamily="49" charset="-122"/>
              </a:rPr>
              <a:t>表示 </a:t>
            </a:r>
            <a:r>
              <a:rPr lang="en-US" altLang="zh-CN" dirty="0">
                <a:solidFill>
                  <a:schemeClr val="accent2"/>
                </a:solidFill>
                <a:latin typeface="黑体" panose="02010609060101010101" pitchFamily="49" charset="-122"/>
                <a:ea typeface="黑体" panose="02010609060101010101" pitchFamily="49" charset="-122"/>
              </a:rPr>
              <a:t>private</a:t>
            </a:r>
            <a:r>
              <a:rPr lang="zh-CN" altLang="en-US" dirty="0" smtClean="0">
                <a:solidFill>
                  <a:schemeClr val="accent2"/>
                </a:solidFill>
                <a:latin typeface="黑体" panose="02010609060101010101" pitchFamily="49" charset="-122"/>
                <a:ea typeface="黑体" panose="02010609060101010101" pitchFamily="49" charset="-122"/>
              </a:rPr>
              <a:t>；</a:t>
            </a:r>
            <a:endParaRPr lang="en-US" altLang="zh-CN" dirty="0" smtClean="0">
              <a:solidFill>
                <a:schemeClr val="accent2"/>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n"/>
            </a:pPr>
            <a:r>
              <a:rPr lang="en-US" altLang="zh-CN" dirty="0" smtClean="0">
                <a:solidFill>
                  <a:schemeClr val="accent2"/>
                </a:solidFill>
                <a:latin typeface="黑体" panose="02010609060101010101" pitchFamily="49" charset="-122"/>
                <a:ea typeface="黑体" panose="02010609060101010101" pitchFamily="49" charset="-122"/>
              </a:rPr>
              <a:t>“#” </a:t>
            </a:r>
            <a:r>
              <a:rPr lang="zh-CN" altLang="en-US" dirty="0">
                <a:solidFill>
                  <a:schemeClr val="accent2"/>
                </a:solidFill>
                <a:latin typeface="黑体" panose="02010609060101010101" pitchFamily="49" charset="-122"/>
                <a:ea typeface="黑体" panose="02010609060101010101" pitchFamily="49" charset="-122"/>
              </a:rPr>
              <a:t>表示 </a:t>
            </a:r>
            <a:r>
              <a:rPr lang="en-US" altLang="zh-CN" dirty="0" smtClean="0">
                <a:solidFill>
                  <a:schemeClr val="accent2"/>
                </a:solidFill>
                <a:latin typeface="黑体" panose="02010609060101010101" pitchFamily="49" charset="-122"/>
                <a:ea typeface="黑体" panose="02010609060101010101" pitchFamily="49" charset="-122"/>
              </a:rPr>
              <a:t>protected</a:t>
            </a:r>
            <a:r>
              <a:rPr lang="zh-CN" altLang="en-US" dirty="0" smtClean="0">
                <a:solidFill>
                  <a:schemeClr val="accent2"/>
                </a:solidFill>
                <a:latin typeface="黑体" panose="02010609060101010101" pitchFamily="49" charset="-122"/>
                <a:ea typeface="黑体" panose="02010609060101010101" pitchFamily="49" charset="-122"/>
              </a:rPr>
              <a:t>；</a:t>
            </a:r>
            <a:endParaRPr lang="en-US" altLang="zh-CN" dirty="0" smtClean="0">
              <a:solidFill>
                <a:schemeClr val="accent2"/>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n"/>
            </a:pPr>
            <a:r>
              <a:rPr lang="zh-CN" altLang="en-US" dirty="0" smtClean="0">
                <a:solidFill>
                  <a:schemeClr val="accent2"/>
                </a:solidFill>
                <a:latin typeface="黑体" panose="02010609060101010101" pitchFamily="49" charset="-122"/>
                <a:ea typeface="黑体" panose="02010609060101010101" pitchFamily="49" charset="-122"/>
              </a:rPr>
              <a:t>不带符号表示 </a:t>
            </a:r>
            <a:r>
              <a:rPr lang="en-US" altLang="zh-CN" dirty="0" smtClean="0">
                <a:solidFill>
                  <a:schemeClr val="accent2"/>
                </a:solidFill>
                <a:latin typeface="黑体" panose="02010609060101010101" pitchFamily="49" charset="-122"/>
                <a:ea typeface="黑体" panose="02010609060101010101" pitchFamily="49" charset="-122"/>
              </a:rPr>
              <a:t>default</a:t>
            </a:r>
            <a:r>
              <a:rPr lang="zh-CN" altLang="en-US" dirty="0" smtClean="0">
                <a:solidFill>
                  <a:srgbClr val="FF0000"/>
                </a:solidFill>
                <a:latin typeface="黑体" panose="02010609060101010101" pitchFamily="49" charset="-122"/>
                <a:ea typeface="黑体" panose="02010609060101010101" pitchFamily="49" charset="-122"/>
              </a:rPr>
              <a:t>。</a:t>
            </a:r>
          </a:p>
          <a:p>
            <a:endParaRPr lang="zh-CN" altLang="en-US" dirty="0"/>
          </a:p>
        </p:txBody>
      </p:sp>
    </p:spTree>
    <p:extLst>
      <p:ext uri="{BB962C8B-B14F-4D97-AF65-F5344CB8AC3E}">
        <p14:creationId xmlns:p14="http://schemas.microsoft.com/office/powerpoint/2010/main" val="419887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类</a:t>
            </a:r>
            <a:r>
              <a:rPr lang="zh-CN" altLang="en-US" sz="3200" b="1" dirty="0">
                <a:latin typeface="黑体" panose="02010609060101010101" pitchFamily="49" charset="-122"/>
                <a:ea typeface="黑体" panose="02010609060101010101" pitchFamily="49" charset="-122"/>
              </a:rPr>
              <a:t>结构</a:t>
            </a:r>
            <a:r>
              <a:rPr lang="zh-CN" altLang="en-US" sz="3200" b="1" dirty="0" smtClean="0">
                <a:latin typeface="黑体" panose="02010609060101010101" pitchFamily="49" charset="-122"/>
                <a:ea typeface="黑体" panose="02010609060101010101" pitchFamily="49" charset="-122"/>
              </a:rPr>
              <a:t>表示法</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64771" y="1298033"/>
            <a:ext cx="2808515" cy="470896"/>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235527" y="1347566"/>
            <a:ext cx="3178630"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在</a:t>
            </a:r>
            <a:r>
              <a:rPr lang="en-US" altLang="zh-CN" b="1" dirty="0">
                <a:solidFill>
                  <a:schemeClr val="bg1"/>
                </a:solidFill>
                <a:latin typeface="黑体" panose="02010609060101010101" pitchFamily="49" charset="-122"/>
                <a:ea typeface="黑体" panose="02010609060101010101" pitchFamily="49" charset="-122"/>
              </a:rPr>
              <a:t>UML</a:t>
            </a:r>
            <a:r>
              <a:rPr lang="zh-CN" altLang="en-US" b="1" dirty="0">
                <a:solidFill>
                  <a:schemeClr val="bg1"/>
                </a:solidFill>
                <a:latin typeface="黑体" panose="02010609060101010101" pitchFamily="49" charset="-122"/>
                <a:ea typeface="黑体" panose="02010609060101010101" pitchFamily="49" charset="-122"/>
              </a:rPr>
              <a:t>类图中</a:t>
            </a:r>
            <a:r>
              <a:rPr lang="zh-CN" altLang="en-US" b="1" dirty="0" smtClean="0">
                <a:solidFill>
                  <a:schemeClr val="bg1"/>
                </a:solidFill>
                <a:latin typeface="黑体" panose="02010609060101010101" pitchFamily="49" charset="-122"/>
                <a:ea typeface="黑体" panose="02010609060101010101" pitchFamily="49" charset="-122"/>
              </a:rPr>
              <a:t>表示</a:t>
            </a:r>
            <a:r>
              <a:rPr lang="zh-CN" altLang="en-US" b="1" dirty="0">
                <a:solidFill>
                  <a:schemeClr val="bg1"/>
                </a:solidFill>
                <a:latin typeface="黑体" panose="02010609060101010101" pitchFamily="49" charset="-122"/>
                <a:ea typeface="黑体" panose="02010609060101010101" pitchFamily="49" charset="-122"/>
              </a:rPr>
              <a:t>抽象</a:t>
            </a:r>
            <a:r>
              <a:rPr lang="zh-CN" altLang="en-US" b="1" dirty="0" smtClean="0">
                <a:solidFill>
                  <a:schemeClr val="bg1"/>
                </a:solidFill>
                <a:latin typeface="黑体" panose="02010609060101010101" pitchFamily="49" charset="-122"/>
                <a:ea typeface="黑体" panose="02010609060101010101" pitchFamily="49" charset="-122"/>
              </a:rPr>
              <a:t>类</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0" name="文本框 9"/>
          <p:cNvSpPr txBox="1"/>
          <p:nvPr/>
        </p:nvSpPr>
        <p:spPr>
          <a:xfrm>
            <a:off x="1091621" y="2550674"/>
            <a:ext cx="9987643"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抽象类在</a:t>
            </a:r>
            <a:r>
              <a:rPr lang="en-US" altLang="zh-CN" sz="1600" dirty="0">
                <a:latin typeface="黑体" panose="02010609060101010101" pitchFamily="49" charset="-122"/>
                <a:ea typeface="黑体" panose="02010609060101010101" pitchFamily="49" charset="-122"/>
              </a:rPr>
              <a:t>UML</a:t>
            </a:r>
            <a:r>
              <a:rPr lang="zh-CN" altLang="en-US" sz="1600" dirty="0">
                <a:latin typeface="黑体" panose="02010609060101010101" pitchFamily="49" charset="-122"/>
                <a:ea typeface="黑体" panose="02010609060101010101" pitchFamily="49" charset="-122"/>
              </a:rPr>
              <a:t>类图中同样用矩形框表示，但是抽象类的类名以及抽象方法的名字都用斜体字表示，如</a:t>
            </a:r>
            <a:r>
              <a:rPr lang="zh-CN" altLang="en-US" sz="1600" dirty="0" smtClean="0">
                <a:latin typeface="黑体" panose="02010609060101010101" pitchFamily="49" charset="-122"/>
                <a:ea typeface="黑体" panose="02010609060101010101" pitchFamily="49" charset="-122"/>
              </a:rPr>
              <a:t>图所</a:t>
            </a:r>
            <a:r>
              <a:rPr lang="zh-CN" altLang="en-US" sz="1600" dirty="0">
                <a:latin typeface="黑体" panose="02010609060101010101" pitchFamily="49" charset="-122"/>
                <a:ea typeface="黑体" panose="02010609060101010101" pitchFamily="49" charset="-122"/>
              </a:rPr>
              <a:t>示。</a:t>
            </a:r>
          </a:p>
        </p:txBody>
      </p:sp>
      <p:pic>
        <p:nvPicPr>
          <p:cNvPr id="11" name="图片 10"/>
          <p:cNvPicPr>
            <a:picLocks noChangeAspect="1"/>
          </p:cNvPicPr>
          <p:nvPr/>
        </p:nvPicPr>
        <p:blipFill>
          <a:blip r:embed="rId2"/>
          <a:stretch>
            <a:fillRect/>
          </a:stretch>
        </p:blipFill>
        <p:spPr>
          <a:xfrm>
            <a:off x="1164771" y="3311743"/>
            <a:ext cx="3880195" cy="2334584"/>
          </a:xfrm>
          <a:prstGeom prst="rect">
            <a:avLst/>
          </a:prstGeom>
        </p:spPr>
      </p:pic>
      <p:pic>
        <p:nvPicPr>
          <p:cNvPr id="13" name="图片 12"/>
          <p:cNvPicPr>
            <a:picLocks noChangeAspect="1"/>
          </p:cNvPicPr>
          <p:nvPr/>
        </p:nvPicPr>
        <p:blipFill>
          <a:blip r:embed="rId3"/>
          <a:stretch>
            <a:fillRect/>
          </a:stretch>
        </p:blipFill>
        <p:spPr>
          <a:xfrm>
            <a:off x="6020129" y="3311743"/>
            <a:ext cx="3888927" cy="2334584"/>
          </a:xfrm>
          <a:prstGeom prst="rect">
            <a:avLst/>
          </a:prstGeom>
        </p:spPr>
      </p:pic>
    </p:spTree>
    <p:extLst>
      <p:ext uri="{BB962C8B-B14F-4D97-AF65-F5344CB8AC3E}">
        <p14:creationId xmlns:p14="http://schemas.microsoft.com/office/powerpoint/2010/main" val="292555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类</a:t>
            </a:r>
            <a:r>
              <a:rPr lang="zh-CN" altLang="en-US" sz="3200" b="1" dirty="0">
                <a:latin typeface="黑体" panose="02010609060101010101" pitchFamily="49" charset="-122"/>
                <a:ea typeface="黑体" panose="02010609060101010101" pitchFamily="49" charset="-122"/>
              </a:rPr>
              <a:t>结构</a:t>
            </a:r>
            <a:r>
              <a:rPr lang="zh-CN" altLang="en-US" sz="3200" b="1" dirty="0" smtClean="0">
                <a:latin typeface="黑体" panose="02010609060101010101" pitchFamily="49" charset="-122"/>
                <a:ea typeface="黑体" panose="02010609060101010101" pitchFamily="49" charset="-122"/>
              </a:rPr>
              <a:t>表示法</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64771" y="1298033"/>
            <a:ext cx="2808515" cy="470896"/>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306285" y="1338943"/>
            <a:ext cx="2993571" cy="379204"/>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在</a:t>
            </a:r>
            <a:r>
              <a:rPr lang="en-US" altLang="zh-CN" b="1" dirty="0">
                <a:solidFill>
                  <a:schemeClr val="bg1"/>
                </a:solidFill>
                <a:latin typeface="黑体" panose="02010609060101010101" pitchFamily="49" charset="-122"/>
                <a:ea typeface="黑体" panose="02010609060101010101" pitchFamily="49" charset="-122"/>
              </a:rPr>
              <a:t>UML</a:t>
            </a:r>
            <a:r>
              <a:rPr lang="zh-CN" altLang="en-US" b="1" dirty="0">
                <a:solidFill>
                  <a:schemeClr val="bg1"/>
                </a:solidFill>
                <a:latin typeface="黑体" panose="02010609060101010101" pitchFamily="49" charset="-122"/>
                <a:ea typeface="黑体" panose="02010609060101010101" pitchFamily="49" charset="-122"/>
              </a:rPr>
              <a:t>类图中</a:t>
            </a:r>
            <a:r>
              <a:rPr lang="zh-CN" altLang="en-US" b="1" dirty="0" smtClean="0">
                <a:solidFill>
                  <a:schemeClr val="bg1"/>
                </a:solidFill>
                <a:latin typeface="黑体" panose="02010609060101010101" pitchFamily="49" charset="-122"/>
                <a:ea typeface="黑体" panose="02010609060101010101" pitchFamily="49" charset="-122"/>
              </a:rPr>
              <a:t>表示接口</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4" name="文本框 13"/>
          <p:cNvSpPr txBox="1"/>
          <p:nvPr/>
        </p:nvSpPr>
        <p:spPr>
          <a:xfrm>
            <a:off x="1066800" y="2587604"/>
            <a:ext cx="9710057"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接口在类图中也是用矩形框表示，但是与类的表示法不同的是，接口在类图中的第一层顶端用构造型 </a:t>
            </a:r>
            <a:r>
              <a:rPr lang="en-US" altLang="zh-CN" sz="1600" dirty="0">
                <a:latin typeface="黑体" panose="02010609060101010101" pitchFamily="49" charset="-122"/>
                <a:ea typeface="黑体" panose="02010609060101010101" pitchFamily="49" charset="-122"/>
              </a:rPr>
              <a:t>&lt;&lt;interface&gt;&gt;</a:t>
            </a:r>
            <a:r>
              <a:rPr lang="zh-CN" altLang="en-US" sz="1600" dirty="0">
                <a:latin typeface="黑体" panose="02010609060101010101" pitchFamily="49" charset="-122"/>
                <a:ea typeface="黑体" panose="02010609060101010101" pitchFamily="49" charset="-122"/>
              </a:rPr>
              <a:t>表示，下面是接口的名字，第二层是方法。</a:t>
            </a:r>
          </a:p>
        </p:txBody>
      </p:sp>
      <p:pic>
        <p:nvPicPr>
          <p:cNvPr id="6" name="图片 5"/>
          <p:cNvPicPr>
            <a:picLocks noChangeAspect="1"/>
          </p:cNvPicPr>
          <p:nvPr/>
        </p:nvPicPr>
        <p:blipFill>
          <a:blip r:embed="rId2"/>
          <a:stretch>
            <a:fillRect/>
          </a:stretch>
        </p:blipFill>
        <p:spPr>
          <a:xfrm>
            <a:off x="1159327" y="3738898"/>
            <a:ext cx="4574429" cy="1703959"/>
          </a:xfrm>
          <a:prstGeom prst="rect">
            <a:avLst/>
          </a:prstGeom>
        </p:spPr>
      </p:pic>
      <p:pic>
        <p:nvPicPr>
          <p:cNvPr id="9" name="图片 8"/>
          <p:cNvPicPr>
            <a:picLocks noChangeAspect="1"/>
          </p:cNvPicPr>
          <p:nvPr/>
        </p:nvPicPr>
        <p:blipFill>
          <a:blip r:embed="rId3"/>
          <a:stretch>
            <a:fillRect/>
          </a:stretch>
        </p:blipFill>
        <p:spPr>
          <a:xfrm>
            <a:off x="6552170" y="3738899"/>
            <a:ext cx="3816474" cy="1707888"/>
          </a:xfrm>
          <a:prstGeom prst="rect">
            <a:avLst/>
          </a:prstGeom>
        </p:spPr>
      </p:pic>
    </p:spTree>
    <p:extLst>
      <p:ext uri="{BB962C8B-B14F-4D97-AF65-F5344CB8AC3E}">
        <p14:creationId xmlns:p14="http://schemas.microsoft.com/office/powerpoint/2010/main" val="132224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类</a:t>
            </a:r>
            <a:r>
              <a:rPr lang="zh-CN" altLang="en-US" sz="3200" b="1" dirty="0">
                <a:latin typeface="黑体" panose="02010609060101010101" pitchFamily="49" charset="-122"/>
                <a:ea typeface="黑体" panose="02010609060101010101" pitchFamily="49" charset="-122"/>
              </a:rPr>
              <a:t>关系</a:t>
            </a:r>
            <a:r>
              <a:rPr lang="zh-CN" altLang="en-US" sz="3200" b="1" dirty="0" smtClean="0">
                <a:latin typeface="黑体" panose="02010609060101010101" pitchFamily="49" charset="-122"/>
                <a:ea typeface="黑体" panose="02010609060101010101" pitchFamily="49" charset="-122"/>
              </a:rPr>
              <a:t>表示法</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64771" y="1415143"/>
            <a:ext cx="4348843"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在类图中表示关系</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1164771" y="1298033"/>
            <a:ext cx="2808515" cy="470896"/>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306285" y="1338943"/>
            <a:ext cx="2993571" cy="379204"/>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在</a:t>
            </a:r>
            <a:r>
              <a:rPr lang="en-US" altLang="zh-CN" b="1" dirty="0">
                <a:solidFill>
                  <a:schemeClr val="bg1"/>
                </a:solidFill>
                <a:latin typeface="黑体" panose="02010609060101010101" pitchFamily="49" charset="-122"/>
                <a:ea typeface="黑体" panose="02010609060101010101" pitchFamily="49" charset="-122"/>
              </a:rPr>
              <a:t>UML</a:t>
            </a:r>
            <a:r>
              <a:rPr lang="zh-CN" altLang="en-US" b="1" dirty="0">
                <a:solidFill>
                  <a:schemeClr val="bg1"/>
                </a:solidFill>
                <a:latin typeface="黑体" panose="02010609060101010101" pitchFamily="49" charset="-122"/>
                <a:ea typeface="黑体" panose="02010609060101010101" pitchFamily="49" charset="-122"/>
              </a:rPr>
              <a:t>类图</a:t>
            </a:r>
            <a:r>
              <a:rPr lang="zh-CN" altLang="en-US" b="1" dirty="0" smtClean="0">
                <a:solidFill>
                  <a:schemeClr val="bg1"/>
                </a:solidFill>
                <a:latin typeface="黑体" panose="02010609060101010101" pitchFamily="49" charset="-122"/>
                <a:ea typeface="黑体" panose="02010609060101010101" pitchFamily="49" charset="-122"/>
              </a:rPr>
              <a:t>中表示关系</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1" name="文本框 10"/>
          <p:cNvSpPr txBox="1"/>
          <p:nvPr/>
        </p:nvSpPr>
        <p:spPr>
          <a:xfrm>
            <a:off x="1072242" y="2156939"/>
            <a:ext cx="9503229" cy="338554"/>
          </a:xfrm>
          <a:prstGeom prst="rect">
            <a:avLst/>
          </a:prstGeom>
          <a:noFill/>
        </p:spPr>
        <p:txBody>
          <a:bodyPr wrap="square" rtlCol="0">
            <a:spAutoFit/>
          </a:bodyPr>
          <a:lstStyle/>
          <a:p>
            <a:r>
              <a:rPr lang="zh-CN" altLang="en-US" sz="1600" dirty="0" smtClean="0">
                <a:latin typeface="黑体" panose="02010609060101010101" pitchFamily="49" charset="-122"/>
                <a:ea typeface="黑体" panose="02010609060101010101" pitchFamily="49" charset="-122"/>
              </a:rPr>
              <a:t>类和类、类和接口、接口和接口之间存在一定关系，</a:t>
            </a:r>
            <a:r>
              <a:rPr lang="en-US" altLang="zh-CN" sz="1600" dirty="0" smtClean="0">
                <a:latin typeface="黑体" panose="02010609060101010101" pitchFamily="49" charset="-122"/>
                <a:ea typeface="黑体" panose="02010609060101010101" pitchFamily="49" charset="-122"/>
              </a:rPr>
              <a:t>UML</a:t>
            </a:r>
            <a:r>
              <a:rPr lang="zh-CN" altLang="en-US" sz="1600" dirty="0" smtClean="0">
                <a:latin typeface="黑体" panose="02010609060101010101" pitchFamily="49" charset="-122"/>
                <a:ea typeface="黑体" panose="02010609060101010101" pitchFamily="49" charset="-122"/>
              </a:rPr>
              <a:t>类图中一般会有连线指明它们之间的关系。</a:t>
            </a:r>
            <a:endParaRPr lang="en-US" altLang="zh-CN" sz="1600" dirty="0" smtClean="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2"/>
          <a:stretch>
            <a:fillRect/>
          </a:stretch>
        </p:blipFill>
        <p:spPr>
          <a:xfrm>
            <a:off x="1164771" y="2883503"/>
            <a:ext cx="8339198" cy="3348062"/>
          </a:xfrm>
          <a:prstGeom prst="rect">
            <a:avLst/>
          </a:prstGeom>
        </p:spPr>
      </p:pic>
    </p:spTree>
    <p:extLst>
      <p:ext uri="{BB962C8B-B14F-4D97-AF65-F5344CB8AC3E}">
        <p14:creationId xmlns:p14="http://schemas.microsoft.com/office/powerpoint/2010/main" val="912914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945823" y="1197428"/>
            <a:ext cx="8256814" cy="5310846"/>
          </a:xfrm>
          <a:prstGeom prst="rect">
            <a:avLst/>
          </a:prstGeom>
        </p:spPr>
      </p:pic>
      <p:sp>
        <p:nvSpPr>
          <p:cNvPr id="6" name="文本框 5"/>
          <p:cNvSpPr txBox="1"/>
          <p:nvPr/>
        </p:nvSpPr>
        <p:spPr>
          <a:xfrm>
            <a:off x="478976" y="384109"/>
            <a:ext cx="2933695" cy="579277"/>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课程大纲介绍</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5549" y="44789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61885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80614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8226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类</a:t>
            </a:r>
            <a:r>
              <a:rPr lang="zh-CN" altLang="en-US" sz="3200" b="1" dirty="0">
                <a:latin typeface="黑体" panose="02010609060101010101" pitchFamily="49" charset="-122"/>
                <a:ea typeface="黑体" panose="02010609060101010101" pitchFamily="49" charset="-122"/>
              </a:rPr>
              <a:t>关系</a:t>
            </a:r>
            <a:r>
              <a:rPr lang="zh-CN" altLang="en-US" sz="3200" b="1" dirty="0" smtClean="0">
                <a:latin typeface="黑体" panose="02010609060101010101" pitchFamily="49" charset="-122"/>
                <a:ea typeface="黑体" panose="02010609060101010101" pitchFamily="49" charset="-122"/>
              </a:rPr>
              <a:t>表示法</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4771" y="1298032"/>
            <a:ext cx="2302329" cy="470897"/>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306285" y="1338943"/>
            <a:ext cx="2416629" cy="371299"/>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UML</a:t>
            </a:r>
            <a:r>
              <a:rPr lang="zh-CN" altLang="en-US" b="1" dirty="0">
                <a:solidFill>
                  <a:schemeClr val="bg1"/>
                </a:solidFill>
                <a:latin typeface="黑体" panose="02010609060101010101" pitchFamily="49" charset="-122"/>
                <a:ea typeface="黑体" panose="02010609060101010101" pitchFamily="49" charset="-122"/>
              </a:rPr>
              <a:t>类</a:t>
            </a:r>
            <a:r>
              <a:rPr lang="zh-CN" altLang="en-US" b="1" dirty="0" smtClean="0">
                <a:solidFill>
                  <a:schemeClr val="bg1"/>
                </a:solidFill>
                <a:latin typeface="黑体" panose="02010609060101010101" pitchFamily="49" charset="-122"/>
                <a:ea typeface="黑体" panose="02010609060101010101" pitchFamily="49" charset="-122"/>
              </a:rPr>
              <a:t>图</a:t>
            </a:r>
            <a:r>
              <a:rPr lang="en-US" altLang="zh-CN" b="1" dirty="0">
                <a:solidFill>
                  <a:schemeClr val="bg1"/>
                </a:solidFill>
                <a:latin typeface="黑体" panose="02010609060101010101" pitchFamily="49" charset="-122"/>
                <a:ea typeface="黑体" panose="02010609060101010101" pitchFamily="49" charset="-122"/>
              </a:rPr>
              <a:t>-</a:t>
            </a:r>
            <a:r>
              <a:rPr lang="zh-CN" altLang="en-US" b="1" dirty="0" smtClean="0">
                <a:solidFill>
                  <a:schemeClr val="bg1"/>
                </a:solidFill>
                <a:latin typeface="黑体" panose="02010609060101010101" pitchFamily="49" charset="-122"/>
                <a:ea typeface="黑体" panose="02010609060101010101" pitchFamily="49" charset="-122"/>
              </a:rPr>
              <a:t>实现关系</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7" name="Rectangle 1"/>
          <p:cNvSpPr>
            <a:spLocks noChangeArrowheads="1"/>
          </p:cNvSpPr>
          <p:nvPr/>
        </p:nvSpPr>
        <p:spPr bwMode="auto">
          <a:xfrm>
            <a:off x="1164771" y="2134186"/>
            <a:ext cx="83767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333333"/>
                </a:solidFill>
                <a:effectLst/>
                <a:latin typeface="黑体" panose="02010609060101010101" pitchFamily="49" charset="-122"/>
                <a:ea typeface="黑体" panose="02010609060101010101" pitchFamily="49" charset="-122"/>
                <a:cs typeface="Open Sans" panose="020B0606030504020204" pitchFamily="34" charset="0"/>
              </a:rPr>
              <a:t>实现关系是接口与实现类之间的关系。在这种关系中，类实现了接口，类中的操作实现了接口中所声明的所有的抽象操作。</a:t>
            </a:r>
            <a:endParaRPr kumimoji="0" lang="zh-CN" altLang="zh-CN" sz="16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a:stretch>
            <a:fillRect/>
          </a:stretch>
        </p:blipFill>
        <p:spPr>
          <a:xfrm>
            <a:off x="1164771" y="3084218"/>
            <a:ext cx="8107817" cy="2941667"/>
          </a:xfrm>
          <a:prstGeom prst="rect">
            <a:avLst/>
          </a:prstGeom>
        </p:spPr>
      </p:pic>
    </p:spTree>
    <p:extLst>
      <p:ext uri="{BB962C8B-B14F-4D97-AF65-F5344CB8AC3E}">
        <p14:creationId xmlns:p14="http://schemas.microsoft.com/office/powerpoint/2010/main" val="429001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类</a:t>
            </a:r>
            <a:r>
              <a:rPr lang="zh-CN" altLang="en-US" sz="3200" b="1" dirty="0">
                <a:latin typeface="黑体" panose="02010609060101010101" pitchFamily="49" charset="-122"/>
                <a:ea typeface="黑体" panose="02010609060101010101" pitchFamily="49" charset="-122"/>
              </a:rPr>
              <a:t>关系</a:t>
            </a:r>
            <a:r>
              <a:rPr lang="zh-CN" altLang="en-US" sz="3200" b="1" dirty="0" smtClean="0">
                <a:latin typeface="黑体" panose="02010609060101010101" pitchFamily="49" charset="-122"/>
                <a:ea typeface="黑体" panose="02010609060101010101" pitchFamily="49" charset="-122"/>
              </a:rPr>
              <a:t>表示法</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
          <p:cNvSpPr>
            <a:spLocks noChangeArrowheads="1"/>
          </p:cNvSpPr>
          <p:nvPr/>
        </p:nvSpPr>
        <p:spPr bwMode="auto">
          <a:xfrm>
            <a:off x="1055913" y="2197849"/>
            <a:ext cx="106163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1600" dirty="0">
                <a:solidFill>
                  <a:srgbClr val="333333"/>
                </a:solidFill>
                <a:latin typeface="黑体" panose="02010609060101010101" pitchFamily="49" charset="-122"/>
                <a:ea typeface="黑体" panose="02010609060101010101" pitchFamily="49" charset="-122"/>
                <a:cs typeface="Open Sans" panose="020B0606030504020204" pitchFamily="34" charset="0"/>
              </a:rPr>
              <a:t>泛化关系是对象之间耦合度最大的一种关系，表示一般与特殊的关系，是父类与子类之间的关系，是一种继承关系</a:t>
            </a:r>
            <a:r>
              <a:rPr lang="zh-CN" altLang="en-US" sz="1600" dirty="0" smtClean="0">
                <a:solidFill>
                  <a:srgbClr val="333333"/>
                </a:solidFill>
                <a:latin typeface="黑体" panose="02010609060101010101" pitchFamily="49" charset="-122"/>
                <a:ea typeface="黑体" panose="02010609060101010101" pitchFamily="49" charset="-122"/>
                <a:cs typeface="Open Sans" panose="020B0606030504020204" pitchFamily="34" charset="0"/>
              </a:rPr>
              <a:t>。</a:t>
            </a:r>
            <a:endParaRPr lang="en-US" altLang="zh-CN" sz="1600" dirty="0" smtClean="0">
              <a:solidFill>
                <a:srgbClr val="333333"/>
              </a:solidFill>
              <a:latin typeface="黑体" panose="02010609060101010101" pitchFamily="49" charset="-122"/>
              <a:ea typeface="黑体" panose="02010609060101010101" pitchFamily="49" charset="-122"/>
              <a:cs typeface="Open Sans" panose="020B0606030504020204" pitchFamily="34" charset="0"/>
            </a:endParaRPr>
          </a:p>
        </p:txBody>
      </p:sp>
      <p:sp>
        <p:nvSpPr>
          <p:cNvPr id="12" name="矩形 11"/>
          <p:cNvSpPr/>
          <p:nvPr/>
        </p:nvSpPr>
        <p:spPr>
          <a:xfrm>
            <a:off x="1164771" y="1298032"/>
            <a:ext cx="2302329" cy="470897"/>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06285" y="1338943"/>
            <a:ext cx="2416629" cy="371299"/>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UML</a:t>
            </a:r>
            <a:r>
              <a:rPr lang="zh-CN" altLang="en-US" b="1" dirty="0">
                <a:solidFill>
                  <a:schemeClr val="bg1"/>
                </a:solidFill>
                <a:latin typeface="黑体" panose="02010609060101010101" pitchFamily="49" charset="-122"/>
                <a:ea typeface="黑体" panose="02010609060101010101" pitchFamily="49" charset="-122"/>
              </a:rPr>
              <a:t>类</a:t>
            </a:r>
            <a:r>
              <a:rPr lang="zh-CN" altLang="en-US" b="1" dirty="0" smtClean="0">
                <a:solidFill>
                  <a:schemeClr val="bg1"/>
                </a:solidFill>
                <a:latin typeface="黑体" panose="02010609060101010101" pitchFamily="49" charset="-122"/>
                <a:ea typeface="黑体" panose="02010609060101010101" pitchFamily="49" charset="-122"/>
              </a:rPr>
              <a:t>图</a:t>
            </a:r>
            <a:r>
              <a:rPr lang="en-US" altLang="zh-CN" b="1" dirty="0" smtClean="0">
                <a:solidFill>
                  <a:schemeClr val="bg1"/>
                </a:solidFill>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泛化</a:t>
            </a:r>
            <a:r>
              <a:rPr lang="zh-CN" altLang="en-US" b="1" dirty="0" smtClean="0">
                <a:solidFill>
                  <a:schemeClr val="bg1"/>
                </a:solidFill>
                <a:latin typeface="黑体" panose="02010609060101010101" pitchFamily="49" charset="-122"/>
                <a:ea typeface="黑体" panose="02010609060101010101" pitchFamily="49" charset="-122"/>
              </a:rPr>
              <a:t>关系</a:t>
            </a:r>
            <a:endParaRPr lang="zh-CN" altLang="en-US" b="1" dirty="0">
              <a:solidFill>
                <a:schemeClr val="bg1"/>
              </a:solidFill>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a:stretch>
            <a:fillRect/>
          </a:stretch>
        </p:blipFill>
        <p:spPr>
          <a:xfrm>
            <a:off x="1164771" y="2818468"/>
            <a:ext cx="8064954" cy="3542206"/>
          </a:xfrm>
          <a:prstGeom prst="rect">
            <a:avLst/>
          </a:prstGeom>
        </p:spPr>
      </p:pic>
    </p:spTree>
    <p:extLst>
      <p:ext uri="{BB962C8B-B14F-4D97-AF65-F5344CB8AC3E}">
        <p14:creationId xmlns:p14="http://schemas.microsoft.com/office/powerpoint/2010/main" val="14749250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085849" y="2092493"/>
            <a:ext cx="105863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1600" dirty="0" smtClean="0">
                <a:solidFill>
                  <a:srgbClr val="333333"/>
                </a:solidFill>
                <a:latin typeface="黑体" panose="02010609060101010101" pitchFamily="49" charset="-122"/>
                <a:ea typeface="黑体" panose="02010609060101010101" pitchFamily="49" charset="-122"/>
                <a:cs typeface="Open Sans" panose="020B0606030504020204" pitchFamily="34" charset="0"/>
              </a:rPr>
              <a:t>关联</a:t>
            </a:r>
            <a:r>
              <a:rPr lang="zh-CN" altLang="en-US" sz="1600" dirty="0">
                <a:solidFill>
                  <a:srgbClr val="333333"/>
                </a:solidFill>
                <a:latin typeface="黑体" panose="02010609060101010101" pitchFamily="49" charset="-122"/>
                <a:ea typeface="黑体" panose="02010609060101010101" pitchFamily="49" charset="-122"/>
                <a:cs typeface="Open Sans" panose="020B0606030504020204" pitchFamily="34" charset="0"/>
              </a:rPr>
              <a:t>关系是类与类之间最常用的一种关系，分为一般关联关系、聚合关系和组合关系</a:t>
            </a:r>
            <a:r>
              <a:rPr lang="zh-CN" altLang="en-US" sz="1600" dirty="0" smtClean="0">
                <a:solidFill>
                  <a:srgbClr val="333333"/>
                </a:solidFill>
                <a:latin typeface="黑体" panose="02010609060101010101" pitchFamily="49" charset="-122"/>
                <a:ea typeface="黑体" panose="02010609060101010101" pitchFamily="49" charset="-122"/>
                <a:cs typeface="Open Sans" panose="020B0606030504020204" pitchFamily="34" charset="0"/>
              </a:rPr>
              <a:t>。</a:t>
            </a:r>
            <a:endParaRPr lang="zh-CN" altLang="en-US" sz="1600" dirty="0">
              <a:solidFill>
                <a:srgbClr val="333333"/>
              </a:solidFill>
              <a:latin typeface="黑体" panose="02010609060101010101" pitchFamily="49" charset="-122"/>
              <a:ea typeface="黑体" panose="02010609060101010101" pitchFamily="49" charset="-122"/>
              <a:cs typeface="Open Sans" panose="020B0606030504020204" pitchFamily="34" charset="0"/>
            </a:endParaRPr>
          </a:p>
        </p:txBody>
      </p:sp>
      <p:sp>
        <p:nvSpPr>
          <p:cNvPr id="4" name="矩形 3"/>
          <p:cNvSpPr/>
          <p:nvPr/>
        </p:nvSpPr>
        <p:spPr>
          <a:xfrm>
            <a:off x="1164771" y="1298032"/>
            <a:ext cx="2302329" cy="470897"/>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06285" y="1338943"/>
            <a:ext cx="2416629" cy="371299"/>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UML</a:t>
            </a:r>
            <a:r>
              <a:rPr lang="zh-CN" altLang="en-US" b="1" dirty="0">
                <a:solidFill>
                  <a:schemeClr val="bg1"/>
                </a:solidFill>
                <a:latin typeface="黑体" panose="02010609060101010101" pitchFamily="49" charset="-122"/>
                <a:ea typeface="黑体" panose="02010609060101010101" pitchFamily="49" charset="-122"/>
              </a:rPr>
              <a:t>类</a:t>
            </a:r>
            <a:r>
              <a:rPr lang="zh-CN" altLang="en-US" b="1" dirty="0" smtClean="0">
                <a:solidFill>
                  <a:schemeClr val="bg1"/>
                </a:solidFill>
                <a:latin typeface="黑体" panose="02010609060101010101" pitchFamily="49" charset="-122"/>
                <a:ea typeface="黑体" panose="02010609060101010101" pitchFamily="49" charset="-122"/>
              </a:rPr>
              <a:t>图</a:t>
            </a:r>
            <a:r>
              <a:rPr lang="en-US" altLang="zh-CN" b="1" dirty="0" smtClean="0">
                <a:solidFill>
                  <a:schemeClr val="bg1"/>
                </a:solidFill>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关联关系</a:t>
            </a:r>
          </a:p>
        </p:txBody>
      </p:sp>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类</a:t>
            </a:r>
            <a:r>
              <a:rPr lang="zh-CN" altLang="en-US" sz="3200" b="1" dirty="0">
                <a:latin typeface="黑体" panose="02010609060101010101" pitchFamily="49" charset="-122"/>
                <a:ea typeface="黑体" panose="02010609060101010101" pitchFamily="49" charset="-122"/>
              </a:rPr>
              <a:t>关系</a:t>
            </a:r>
            <a:r>
              <a:rPr lang="zh-CN" altLang="en-US" sz="3200" b="1" dirty="0" smtClean="0">
                <a:latin typeface="黑体" panose="02010609060101010101" pitchFamily="49" charset="-122"/>
                <a:ea typeface="黑体" panose="02010609060101010101" pitchFamily="49" charset="-122"/>
              </a:rPr>
              <a:t>表示法</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2"/>
          <a:stretch>
            <a:fillRect/>
          </a:stretch>
        </p:blipFill>
        <p:spPr>
          <a:xfrm>
            <a:off x="1136994" y="3607198"/>
            <a:ext cx="5465755" cy="915081"/>
          </a:xfrm>
          <a:prstGeom prst="rect">
            <a:avLst/>
          </a:prstGeom>
        </p:spPr>
      </p:pic>
      <p:pic>
        <p:nvPicPr>
          <p:cNvPr id="13" name="图片 12"/>
          <p:cNvPicPr>
            <a:picLocks noChangeAspect="1"/>
          </p:cNvPicPr>
          <p:nvPr/>
        </p:nvPicPr>
        <p:blipFill>
          <a:blip r:embed="rId3"/>
          <a:stretch>
            <a:fillRect/>
          </a:stretch>
        </p:blipFill>
        <p:spPr>
          <a:xfrm>
            <a:off x="1164772" y="5287056"/>
            <a:ext cx="5410200" cy="1067374"/>
          </a:xfrm>
          <a:prstGeom prst="rect">
            <a:avLst/>
          </a:prstGeom>
        </p:spPr>
      </p:pic>
      <p:pic>
        <p:nvPicPr>
          <p:cNvPr id="14" name="图片 13"/>
          <p:cNvPicPr>
            <a:picLocks noChangeAspect="1"/>
          </p:cNvPicPr>
          <p:nvPr/>
        </p:nvPicPr>
        <p:blipFill>
          <a:blip r:embed="rId4"/>
          <a:stretch>
            <a:fillRect/>
          </a:stretch>
        </p:blipFill>
        <p:spPr>
          <a:xfrm>
            <a:off x="7399564" y="4398509"/>
            <a:ext cx="3543300" cy="1381125"/>
          </a:xfrm>
          <a:prstGeom prst="rect">
            <a:avLst/>
          </a:prstGeom>
        </p:spPr>
      </p:pic>
      <p:sp>
        <p:nvSpPr>
          <p:cNvPr id="15" name="文本框 14"/>
          <p:cNvSpPr txBox="1"/>
          <p:nvPr/>
        </p:nvSpPr>
        <p:spPr>
          <a:xfrm>
            <a:off x="1115784" y="3309767"/>
            <a:ext cx="1398815" cy="338554"/>
          </a:xfrm>
          <a:prstGeom prst="rect">
            <a:avLst/>
          </a:prstGeom>
          <a:noFill/>
        </p:spPr>
        <p:txBody>
          <a:bodyPr wrap="square" rtlCol="0">
            <a:spAutoFit/>
          </a:bodyPr>
          <a:lstStyle/>
          <a:p>
            <a:r>
              <a:rPr lang="zh-CN" altLang="en-US" sz="1600" b="1" dirty="0">
                <a:solidFill>
                  <a:srgbClr val="333333"/>
                </a:solidFill>
                <a:latin typeface="黑体" panose="02010609060101010101" pitchFamily="49" charset="-122"/>
                <a:ea typeface="黑体" panose="02010609060101010101" pitchFamily="49" charset="-122"/>
                <a:cs typeface="Open Sans" panose="020B0606030504020204" pitchFamily="34" charset="0"/>
              </a:rPr>
              <a:t>单向</a:t>
            </a:r>
            <a:r>
              <a:rPr lang="zh-CN" altLang="en-US" sz="1600" b="1" dirty="0" smtClean="0">
                <a:solidFill>
                  <a:srgbClr val="333333"/>
                </a:solidFill>
                <a:latin typeface="黑体" panose="02010609060101010101" pitchFamily="49" charset="-122"/>
                <a:ea typeface="黑体" panose="02010609060101010101" pitchFamily="49" charset="-122"/>
                <a:cs typeface="Open Sans" panose="020B0606030504020204" pitchFamily="34" charset="0"/>
              </a:rPr>
              <a:t>关联</a:t>
            </a:r>
            <a:endParaRPr lang="zh-CN" altLang="en-US" sz="1600" b="1" dirty="0"/>
          </a:p>
        </p:txBody>
      </p:sp>
      <p:sp>
        <p:nvSpPr>
          <p:cNvPr id="16" name="文本框 15"/>
          <p:cNvSpPr txBox="1"/>
          <p:nvPr/>
        </p:nvSpPr>
        <p:spPr>
          <a:xfrm>
            <a:off x="1151163" y="4948502"/>
            <a:ext cx="1398815" cy="338554"/>
          </a:xfrm>
          <a:prstGeom prst="rect">
            <a:avLst/>
          </a:prstGeom>
          <a:noFill/>
        </p:spPr>
        <p:txBody>
          <a:bodyPr wrap="square" rtlCol="0">
            <a:spAutoFit/>
          </a:bodyPr>
          <a:lstStyle/>
          <a:p>
            <a:r>
              <a:rPr lang="zh-CN" altLang="en-US" sz="1600" b="1" dirty="0" smtClean="0">
                <a:solidFill>
                  <a:srgbClr val="333333"/>
                </a:solidFill>
                <a:latin typeface="黑体" panose="02010609060101010101" pitchFamily="49" charset="-122"/>
                <a:ea typeface="黑体" panose="02010609060101010101" pitchFamily="49" charset="-122"/>
                <a:cs typeface="Open Sans" panose="020B0606030504020204" pitchFamily="34" charset="0"/>
              </a:rPr>
              <a:t>双向关联</a:t>
            </a:r>
            <a:endParaRPr lang="zh-CN" altLang="en-US" sz="1600" b="1" dirty="0"/>
          </a:p>
        </p:txBody>
      </p:sp>
      <p:sp>
        <p:nvSpPr>
          <p:cNvPr id="17" name="文本框 16"/>
          <p:cNvSpPr txBox="1"/>
          <p:nvPr/>
        </p:nvSpPr>
        <p:spPr>
          <a:xfrm>
            <a:off x="7353299" y="4020833"/>
            <a:ext cx="1398815" cy="338554"/>
          </a:xfrm>
          <a:prstGeom prst="rect">
            <a:avLst/>
          </a:prstGeom>
          <a:noFill/>
        </p:spPr>
        <p:txBody>
          <a:bodyPr wrap="square" rtlCol="0">
            <a:spAutoFit/>
          </a:bodyPr>
          <a:lstStyle/>
          <a:p>
            <a:r>
              <a:rPr lang="zh-CN" altLang="en-US" sz="1600" b="1" dirty="0">
                <a:solidFill>
                  <a:srgbClr val="333333"/>
                </a:solidFill>
                <a:latin typeface="黑体" panose="02010609060101010101" pitchFamily="49" charset="-122"/>
                <a:ea typeface="黑体" panose="02010609060101010101" pitchFamily="49" charset="-122"/>
                <a:cs typeface="Open Sans" panose="020B0606030504020204" pitchFamily="34" charset="0"/>
              </a:rPr>
              <a:t>自</a:t>
            </a:r>
            <a:r>
              <a:rPr lang="zh-CN" altLang="en-US" sz="1600" b="1" dirty="0" smtClean="0">
                <a:solidFill>
                  <a:srgbClr val="333333"/>
                </a:solidFill>
                <a:latin typeface="黑体" panose="02010609060101010101" pitchFamily="49" charset="-122"/>
                <a:ea typeface="黑体" panose="02010609060101010101" pitchFamily="49" charset="-122"/>
                <a:cs typeface="Open Sans" panose="020B0606030504020204" pitchFamily="34" charset="0"/>
              </a:rPr>
              <a:t>关联</a:t>
            </a:r>
            <a:endParaRPr lang="zh-CN" altLang="en-US" sz="1600" b="1" dirty="0"/>
          </a:p>
        </p:txBody>
      </p:sp>
      <p:sp>
        <p:nvSpPr>
          <p:cNvPr id="3" name="文本框 2"/>
          <p:cNvSpPr txBox="1"/>
          <p:nvPr/>
        </p:nvSpPr>
        <p:spPr>
          <a:xfrm>
            <a:off x="1151163" y="2694214"/>
            <a:ext cx="5146223" cy="615553"/>
          </a:xfrm>
          <a:prstGeom prst="rect">
            <a:avLst/>
          </a:prstGeom>
          <a:noFill/>
        </p:spPr>
        <p:txBody>
          <a:bodyPr wrap="square" rtlCol="0">
            <a:spAutoFit/>
          </a:bodyPr>
          <a:lstStyle/>
          <a:p>
            <a:r>
              <a:rPr lang="zh-CN" altLang="en-US" sz="1600" dirty="0">
                <a:solidFill>
                  <a:srgbClr val="333333"/>
                </a:solidFill>
                <a:latin typeface="黑体" panose="02010609060101010101" pitchFamily="49" charset="-122"/>
                <a:ea typeface="黑体" panose="02010609060101010101" pitchFamily="49" charset="-122"/>
                <a:cs typeface="Open Sans" panose="020B0606030504020204" pitchFamily="34" charset="0"/>
              </a:rPr>
              <a:t>一般关联关系又可以分为单向关联，双向关联，自关联。</a:t>
            </a:r>
          </a:p>
          <a:p>
            <a:endParaRPr lang="zh-CN" altLang="en-US" dirty="0"/>
          </a:p>
        </p:txBody>
      </p:sp>
    </p:spTree>
    <p:extLst>
      <p:ext uri="{BB962C8B-B14F-4D97-AF65-F5344CB8AC3E}">
        <p14:creationId xmlns:p14="http://schemas.microsoft.com/office/powerpoint/2010/main" val="208687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164771" y="2263203"/>
            <a:ext cx="67437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1600" dirty="0">
                <a:solidFill>
                  <a:srgbClr val="333333"/>
                </a:solidFill>
                <a:latin typeface="黑体" panose="02010609060101010101" pitchFamily="49" charset="-122"/>
                <a:ea typeface="黑体" panose="02010609060101010101" pitchFamily="49" charset="-122"/>
                <a:cs typeface="Open Sans" panose="020B0606030504020204" pitchFamily="34" charset="0"/>
              </a:rPr>
              <a:t>聚合关系是关联关系的一种，是强关联关系，是整体和部分之间的关系</a:t>
            </a:r>
            <a:r>
              <a:rPr lang="zh-CN" altLang="en-US" sz="1600" dirty="0" smtClean="0">
                <a:solidFill>
                  <a:srgbClr val="333333"/>
                </a:solidFill>
                <a:latin typeface="黑体" panose="02010609060101010101" pitchFamily="49" charset="-122"/>
                <a:ea typeface="黑体" panose="02010609060101010101" pitchFamily="49" charset="-122"/>
                <a:cs typeface="Open Sans" panose="020B0606030504020204" pitchFamily="34" charset="0"/>
              </a:rPr>
              <a:t>。</a:t>
            </a:r>
            <a:endParaRPr lang="zh-CN" altLang="en-US" sz="1600" dirty="0">
              <a:solidFill>
                <a:srgbClr val="333333"/>
              </a:solidFill>
              <a:latin typeface="黑体" panose="02010609060101010101" pitchFamily="49" charset="-122"/>
              <a:ea typeface="黑体" panose="02010609060101010101" pitchFamily="49" charset="-122"/>
              <a:cs typeface="Open Sans" panose="020B0606030504020204" pitchFamily="34" charset="0"/>
            </a:endParaRPr>
          </a:p>
        </p:txBody>
      </p:sp>
      <p:sp>
        <p:nvSpPr>
          <p:cNvPr id="4" name="矩形 3"/>
          <p:cNvSpPr/>
          <p:nvPr/>
        </p:nvSpPr>
        <p:spPr>
          <a:xfrm>
            <a:off x="1164771" y="1298032"/>
            <a:ext cx="2302329" cy="470897"/>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06285" y="1338943"/>
            <a:ext cx="2416629" cy="371299"/>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UML</a:t>
            </a:r>
            <a:r>
              <a:rPr lang="zh-CN" altLang="en-US" b="1" dirty="0">
                <a:solidFill>
                  <a:schemeClr val="bg1"/>
                </a:solidFill>
                <a:latin typeface="黑体" panose="02010609060101010101" pitchFamily="49" charset="-122"/>
                <a:ea typeface="黑体" panose="02010609060101010101" pitchFamily="49" charset="-122"/>
              </a:rPr>
              <a:t>类</a:t>
            </a:r>
            <a:r>
              <a:rPr lang="zh-CN" altLang="en-US" b="1" dirty="0" smtClean="0">
                <a:solidFill>
                  <a:schemeClr val="bg1"/>
                </a:solidFill>
                <a:latin typeface="黑体" panose="02010609060101010101" pitchFamily="49" charset="-122"/>
                <a:ea typeface="黑体" panose="02010609060101010101" pitchFamily="49" charset="-122"/>
              </a:rPr>
              <a:t>图</a:t>
            </a:r>
            <a:r>
              <a:rPr lang="en-US" altLang="zh-CN" b="1" dirty="0" smtClean="0">
                <a:solidFill>
                  <a:schemeClr val="bg1"/>
                </a:solidFill>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聚合</a:t>
            </a:r>
            <a:r>
              <a:rPr lang="zh-CN" altLang="en-US" b="1" dirty="0" smtClean="0">
                <a:solidFill>
                  <a:schemeClr val="bg1"/>
                </a:solidFill>
                <a:latin typeface="黑体" panose="02010609060101010101" pitchFamily="49" charset="-122"/>
                <a:ea typeface="黑体" panose="02010609060101010101" pitchFamily="49" charset="-122"/>
              </a:rPr>
              <a:t>关系</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类</a:t>
            </a:r>
            <a:r>
              <a:rPr lang="zh-CN" altLang="en-US" sz="3200" b="1" dirty="0">
                <a:latin typeface="黑体" panose="02010609060101010101" pitchFamily="49" charset="-122"/>
                <a:ea typeface="黑体" panose="02010609060101010101" pitchFamily="49" charset="-122"/>
              </a:rPr>
              <a:t>关系</a:t>
            </a:r>
            <a:r>
              <a:rPr lang="zh-CN" altLang="en-US" sz="3200" b="1" dirty="0" smtClean="0">
                <a:latin typeface="黑体" panose="02010609060101010101" pitchFamily="49" charset="-122"/>
                <a:ea typeface="黑体" panose="02010609060101010101" pitchFamily="49" charset="-122"/>
              </a:rPr>
              <a:t>表示法</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
          <p:cNvSpPr>
            <a:spLocks noChangeArrowheads="1"/>
          </p:cNvSpPr>
          <p:nvPr/>
        </p:nvSpPr>
        <p:spPr bwMode="auto">
          <a:xfrm>
            <a:off x="1164771" y="3063422"/>
            <a:ext cx="3429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1600" dirty="0" smtClean="0">
                <a:solidFill>
                  <a:srgbClr val="333333"/>
                </a:solidFill>
                <a:latin typeface="黑体" panose="02010609060101010101" pitchFamily="49" charset="-122"/>
                <a:ea typeface="黑体" panose="02010609060101010101" pitchFamily="49" charset="-122"/>
                <a:cs typeface="Open Sans" panose="020B0606030504020204" pitchFamily="34" charset="0"/>
              </a:rPr>
              <a:t>下图所示是大学和教师的关系图：</a:t>
            </a:r>
            <a:endParaRPr lang="zh-CN" altLang="en-US" sz="1600" dirty="0">
              <a:solidFill>
                <a:srgbClr val="333333"/>
              </a:solidFill>
              <a:latin typeface="黑体" panose="02010609060101010101" pitchFamily="49" charset="-122"/>
              <a:ea typeface="黑体" panose="02010609060101010101" pitchFamily="49" charset="-122"/>
              <a:cs typeface="Open Sans" panose="020B0606030504020204" pitchFamily="34" charset="0"/>
            </a:endParaRPr>
          </a:p>
        </p:txBody>
      </p:sp>
      <p:pic>
        <p:nvPicPr>
          <p:cNvPr id="12" name="图片 11"/>
          <p:cNvPicPr>
            <a:picLocks noChangeAspect="1"/>
          </p:cNvPicPr>
          <p:nvPr/>
        </p:nvPicPr>
        <p:blipFill>
          <a:blip r:embed="rId2"/>
          <a:stretch>
            <a:fillRect/>
          </a:stretch>
        </p:blipFill>
        <p:spPr>
          <a:xfrm>
            <a:off x="1234281" y="3618139"/>
            <a:ext cx="10275497" cy="1884589"/>
          </a:xfrm>
          <a:prstGeom prst="rect">
            <a:avLst/>
          </a:prstGeom>
        </p:spPr>
      </p:pic>
    </p:spTree>
    <p:extLst>
      <p:ext uri="{BB962C8B-B14F-4D97-AF65-F5344CB8AC3E}">
        <p14:creationId xmlns:p14="http://schemas.microsoft.com/office/powerpoint/2010/main" val="390934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102178" y="2299102"/>
            <a:ext cx="105863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1600" dirty="0">
                <a:solidFill>
                  <a:srgbClr val="333333"/>
                </a:solidFill>
                <a:latin typeface="黑体" panose="02010609060101010101" pitchFamily="49" charset="-122"/>
                <a:ea typeface="黑体" panose="02010609060101010101" pitchFamily="49" charset="-122"/>
                <a:cs typeface="Open Sans" panose="020B0606030504020204" pitchFamily="34" charset="0"/>
              </a:rPr>
              <a:t>组合表示类之间的整体与部分的关系，但它是一种更强烈的聚合关系</a:t>
            </a:r>
            <a:r>
              <a:rPr lang="zh-CN" altLang="en-US" sz="1600" dirty="0" smtClean="0">
                <a:solidFill>
                  <a:srgbClr val="333333"/>
                </a:solidFill>
                <a:latin typeface="黑体" panose="02010609060101010101" pitchFamily="49" charset="-122"/>
                <a:ea typeface="黑体" panose="02010609060101010101" pitchFamily="49" charset="-122"/>
                <a:cs typeface="Open Sans" panose="020B0606030504020204" pitchFamily="34" charset="0"/>
              </a:rPr>
              <a:t>。</a:t>
            </a:r>
            <a:endParaRPr lang="en-US" altLang="zh-CN" sz="1600" dirty="0" smtClean="0">
              <a:solidFill>
                <a:srgbClr val="333333"/>
              </a:solidFill>
              <a:latin typeface="黑体" panose="02010609060101010101" pitchFamily="49" charset="-122"/>
              <a:ea typeface="黑体" panose="02010609060101010101" pitchFamily="49" charset="-122"/>
              <a:cs typeface="Open Sans" panose="020B0606030504020204" pitchFamily="34" charset="0"/>
            </a:endParaRPr>
          </a:p>
        </p:txBody>
      </p:sp>
      <p:sp>
        <p:nvSpPr>
          <p:cNvPr id="4" name="矩形 3"/>
          <p:cNvSpPr/>
          <p:nvPr/>
        </p:nvSpPr>
        <p:spPr>
          <a:xfrm>
            <a:off x="1164771" y="1298032"/>
            <a:ext cx="2302329" cy="470897"/>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06285" y="1338943"/>
            <a:ext cx="2416629" cy="371299"/>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UML</a:t>
            </a:r>
            <a:r>
              <a:rPr lang="zh-CN" altLang="en-US" b="1" dirty="0">
                <a:solidFill>
                  <a:schemeClr val="bg1"/>
                </a:solidFill>
                <a:latin typeface="黑体" panose="02010609060101010101" pitchFamily="49" charset="-122"/>
                <a:ea typeface="黑体" panose="02010609060101010101" pitchFamily="49" charset="-122"/>
              </a:rPr>
              <a:t>类</a:t>
            </a:r>
            <a:r>
              <a:rPr lang="zh-CN" altLang="en-US" b="1" dirty="0" smtClean="0">
                <a:solidFill>
                  <a:schemeClr val="bg1"/>
                </a:solidFill>
                <a:latin typeface="黑体" panose="02010609060101010101" pitchFamily="49" charset="-122"/>
                <a:ea typeface="黑体" panose="02010609060101010101" pitchFamily="49" charset="-122"/>
              </a:rPr>
              <a:t>图</a:t>
            </a:r>
            <a:r>
              <a:rPr lang="en-US" altLang="zh-CN" b="1" dirty="0" smtClean="0">
                <a:solidFill>
                  <a:schemeClr val="bg1"/>
                </a:solidFill>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组合关系</a:t>
            </a:r>
          </a:p>
        </p:txBody>
      </p:sp>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类</a:t>
            </a:r>
            <a:r>
              <a:rPr lang="zh-CN" altLang="en-US" sz="3200" b="1" dirty="0">
                <a:latin typeface="黑体" panose="02010609060101010101" pitchFamily="49" charset="-122"/>
                <a:ea typeface="黑体" panose="02010609060101010101" pitchFamily="49" charset="-122"/>
              </a:rPr>
              <a:t>关系</a:t>
            </a:r>
            <a:r>
              <a:rPr lang="zh-CN" altLang="en-US" sz="3200" b="1" dirty="0" smtClean="0">
                <a:latin typeface="黑体" panose="02010609060101010101" pitchFamily="49" charset="-122"/>
                <a:ea typeface="黑体" panose="02010609060101010101" pitchFamily="49" charset="-122"/>
              </a:rPr>
              <a:t>表示法</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1159259" y="3565071"/>
            <a:ext cx="8860809" cy="1866900"/>
          </a:xfrm>
          <a:prstGeom prst="rect">
            <a:avLst/>
          </a:prstGeom>
        </p:spPr>
      </p:pic>
      <p:sp>
        <p:nvSpPr>
          <p:cNvPr id="10" name="文本框 9"/>
          <p:cNvSpPr txBox="1"/>
          <p:nvPr/>
        </p:nvSpPr>
        <p:spPr>
          <a:xfrm>
            <a:off x="1159259" y="3158009"/>
            <a:ext cx="2884784" cy="615553"/>
          </a:xfrm>
          <a:prstGeom prst="rect">
            <a:avLst/>
          </a:prstGeom>
          <a:noFill/>
        </p:spPr>
        <p:txBody>
          <a:bodyPr wrap="square" rtlCol="0">
            <a:spAutoFit/>
          </a:bodyPr>
          <a:lstStyle/>
          <a:p>
            <a:r>
              <a:rPr lang="zh-CN" altLang="en-US" sz="1600" dirty="0">
                <a:solidFill>
                  <a:srgbClr val="333333"/>
                </a:solidFill>
                <a:latin typeface="黑体" panose="02010609060101010101" pitchFamily="49" charset="-122"/>
                <a:ea typeface="黑体" panose="02010609060101010101" pitchFamily="49" charset="-122"/>
                <a:cs typeface="Open Sans" panose="020B0606030504020204" pitchFamily="34" charset="0"/>
              </a:rPr>
              <a:t>下图所示是头和嘴的关系图：</a:t>
            </a:r>
          </a:p>
          <a:p>
            <a:endParaRPr lang="zh-CN" altLang="en-US" dirty="0"/>
          </a:p>
        </p:txBody>
      </p:sp>
    </p:spTree>
    <p:extLst>
      <p:ext uri="{BB962C8B-B14F-4D97-AF65-F5344CB8AC3E}">
        <p14:creationId xmlns:p14="http://schemas.microsoft.com/office/powerpoint/2010/main" val="383138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061357" y="2075226"/>
            <a:ext cx="824592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1600" dirty="0">
                <a:solidFill>
                  <a:srgbClr val="333333"/>
                </a:solidFill>
                <a:latin typeface="黑体" panose="02010609060101010101" pitchFamily="49" charset="-122"/>
                <a:ea typeface="黑体" panose="02010609060101010101" pitchFamily="49" charset="-122"/>
                <a:cs typeface="Open Sans" panose="020B0606030504020204" pitchFamily="34" charset="0"/>
              </a:rPr>
              <a:t>依赖关系是一种使用关系，它是对象之间耦合度最弱的一种关联方式，是临时性的关联</a:t>
            </a:r>
            <a:r>
              <a:rPr lang="zh-CN" altLang="en-US" sz="1600" dirty="0" smtClean="0">
                <a:solidFill>
                  <a:srgbClr val="333333"/>
                </a:solidFill>
                <a:latin typeface="黑体" panose="02010609060101010101" pitchFamily="49" charset="-122"/>
                <a:ea typeface="黑体" panose="02010609060101010101" pitchFamily="49" charset="-122"/>
                <a:cs typeface="Open Sans" panose="020B0606030504020204" pitchFamily="34" charset="0"/>
              </a:rPr>
              <a:t>。</a:t>
            </a:r>
            <a:endParaRPr lang="zh-CN" altLang="en-US" sz="1600" dirty="0">
              <a:solidFill>
                <a:srgbClr val="333333"/>
              </a:solidFill>
              <a:latin typeface="黑体" panose="02010609060101010101" pitchFamily="49" charset="-122"/>
              <a:ea typeface="黑体" panose="02010609060101010101" pitchFamily="49" charset="-122"/>
              <a:cs typeface="Open Sans" panose="020B0606030504020204" pitchFamily="34" charset="0"/>
            </a:endParaRPr>
          </a:p>
        </p:txBody>
      </p:sp>
      <p:sp>
        <p:nvSpPr>
          <p:cNvPr id="4" name="矩形 3"/>
          <p:cNvSpPr/>
          <p:nvPr/>
        </p:nvSpPr>
        <p:spPr>
          <a:xfrm>
            <a:off x="1164771" y="1298032"/>
            <a:ext cx="2302329" cy="470897"/>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06285" y="1338943"/>
            <a:ext cx="2416629" cy="371299"/>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UML</a:t>
            </a:r>
            <a:r>
              <a:rPr lang="zh-CN" altLang="en-US" b="1" dirty="0">
                <a:solidFill>
                  <a:schemeClr val="bg1"/>
                </a:solidFill>
                <a:latin typeface="黑体" panose="02010609060101010101" pitchFamily="49" charset="-122"/>
                <a:ea typeface="黑体" panose="02010609060101010101" pitchFamily="49" charset="-122"/>
              </a:rPr>
              <a:t>类</a:t>
            </a:r>
            <a:r>
              <a:rPr lang="zh-CN" altLang="en-US" b="1" dirty="0" smtClean="0">
                <a:solidFill>
                  <a:schemeClr val="bg1"/>
                </a:solidFill>
                <a:latin typeface="黑体" panose="02010609060101010101" pitchFamily="49" charset="-122"/>
                <a:ea typeface="黑体" panose="02010609060101010101" pitchFamily="49" charset="-122"/>
              </a:rPr>
              <a:t>图</a:t>
            </a:r>
            <a:r>
              <a:rPr lang="en-US" altLang="zh-CN" b="1" dirty="0" smtClean="0">
                <a:solidFill>
                  <a:schemeClr val="bg1"/>
                </a:solidFill>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依赖</a:t>
            </a:r>
            <a:r>
              <a:rPr lang="zh-CN" altLang="en-US" b="1" dirty="0" smtClean="0">
                <a:solidFill>
                  <a:schemeClr val="bg1"/>
                </a:solidFill>
                <a:latin typeface="黑体" panose="02010609060101010101" pitchFamily="49" charset="-122"/>
                <a:ea typeface="黑体" panose="02010609060101010101" pitchFamily="49" charset="-122"/>
              </a:rPr>
              <a:t>关系</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类</a:t>
            </a:r>
            <a:r>
              <a:rPr lang="zh-CN" altLang="en-US" sz="3200" b="1" dirty="0">
                <a:latin typeface="黑体" panose="02010609060101010101" pitchFamily="49" charset="-122"/>
                <a:ea typeface="黑体" panose="02010609060101010101" pitchFamily="49" charset="-122"/>
              </a:rPr>
              <a:t>关系</a:t>
            </a:r>
            <a:r>
              <a:rPr lang="zh-CN" altLang="en-US" sz="3200" b="1" dirty="0" smtClean="0">
                <a:latin typeface="黑体" panose="02010609060101010101" pitchFamily="49" charset="-122"/>
                <a:ea typeface="黑体" panose="02010609060101010101" pitchFamily="49" charset="-122"/>
              </a:rPr>
              <a:t>表示法</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61357" y="2661391"/>
            <a:ext cx="4778829" cy="34254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下图所示是司机和汽车的关系图，司机驾驶汽车：</a:t>
            </a:r>
          </a:p>
        </p:txBody>
      </p:sp>
      <p:pic>
        <p:nvPicPr>
          <p:cNvPr id="11" name="图片 10"/>
          <p:cNvPicPr>
            <a:picLocks noChangeAspect="1"/>
          </p:cNvPicPr>
          <p:nvPr/>
        </p:nvPicPr>
        <p:blipFill>
          <a:blip r:embed="rId2"/>
          <a:stretch>
            <a:fillRect/>
          </a:stretch>
        </p:blipFill>
        <p:spPr>
          <a:xfrm>
            <a:off x="1164771" y="3119698"/>
            <a:ext cx="7879897" cy="3297977"/>
          </a:xfrm>
          <a:prstGeom prst="rect">
            <a:avLst/>
          </a:prstGeom>
        </p:spPr>
      </p:pic>
    </p:spTree>
    <p:extLst>
      <p:ext uri="{BB962C8B-B14F-4D97-AF65-F5344CB8AC3E}">
        <p14:creationId xmlns:p14="http://schemas.microsoft.com/office/powerpoint/2010/main" val="312693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21493" y="1927236"/>
            <a:ext cx="3897221" cy="830997"/>
          </a:xfrm>
          <a:prstGeom prst="rect">
            <a:avLst/>
          </a:prstGeom>
        </p:spPr>
        <p:txBody>
          <a:bodyPr wrap="none">
            <a:spAutoFit/>
          </a:bodyPr>
          <a:lstStyle/>
          <a:p>
            <a:pPr>
              <a:defRPr/>
            </a:pPr>
            <a:r>
              <a:rPr lang="zh-CN" altLang="en-US" sz="4800" b="1" kern="0" dirty="0" smtClean="0">
                <a:solidFill>
                  <a:srgbClr val="FF0000"/>
                </a:solidFill>
                <a:latin typeface="黑体" panose="02010609060101010101" pitchFamily="49" charset="-122"/>
                <a:ea typeface="黑体" panose="02010609060101010101" pitchFamily="49" charset="-122"/>
              </a:rPr>
              <a:t>六大设计原则</a:t>
            </a:r>
            <a:endParaRPr lang="zh-TW" altLang="zh-CN" sz="4800" b="1" kern="0" dirty="0">
              <a:solidFill>
                <a:srgbClr val="FF0000"/>
              </a:solidFill>
              <a:latin typeface="黑体" panose="02010609060101010101" pitchFamily="49" charset="-122"/>
              <a:ea typeface="黑体" panose="02010609060101010101" pitchFamily="49" charset="-122"/>
            </a:endParaRPr>
          </a:p>
        </p:txBody>
      </p:sp>
      <p:cxnSp>
        <p:nvCxnSpPr>
          <p:cNvPr id="8" name="直接连接符 7"/>
          <p:cNvCxnSpPr/>
          <p:nvPr/>
        </p:nvCxnSpPr>
        <p:spPr>
          <a:xfrm>
            <a:off x="4283529" y="2882255"/>
            <a:ext cx="3935185" cy="3234"/>
          </a:xfrm>
          <a:prstGeom prst="line">
            <a:avLst/>
          </a:prstGeom>
          <a:ln w="38100"/>
        </p:spPr>
        <p:style>
          <a:lnRef idx="3">
            <a:schemeClr val="dk1"/>
          </a:lnRef>
          <a:fillRef idx="0">
            <a:schemeClr val="dk1"/>
          </a:fillRef>
          <a:effectRef idx="2">
            <a:schemeClr val="dk1"/>
          </a:effectRef>
          <a:fontRef idx="minor">
            <a:schemeClr val="tx1"/>
          </a:fontRef>
        </p:style>
      </p:cxnSp>
      <p:sp>
        <p:nvSpPr>
          <p:cNvPr id="11" name="文本框 10"/>
          <p:cNvSpPr txBox="1"/>
          <p:nvPr/>
        </p:nvSpPr>
        <p:spPr>
          <a:xfrm>
            <a:off x="4953137" y="3317477"/>
            <a:ext cx="418555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设计原则概述</a:t>
            </a:r>
            <a:endParaRPr lang="zh-CN" altLang="en-US" b="1" dirty="0"/>
          </a:p>
        </p:txBody>
      </p:sp>
      <p:sp>
        <p:nvSpPr>
          <p:cNvPr id="12" name="文本框 11"/>
          <p:cNvSpPr txBox="1"/>
          <p:nvPr/>
        </p:nvSpPr>
        <p:spPr>
          <a:xfrm>
            <a:off x="4953137" y="4061387"/>
            <a:ext cx="418555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六大设计原则详解</a:t>
            </a:r>
            <a:endParaRPr lang="zh-CN" altLang="en-US" b="1" dirty="0"/>
          </a:p>
        </p:txBody>
      </p:sp>
    </p:spTree>
    <p:extLst>
      <p:ext uri="{BB962C8B-B14F-4D97-AF65-F5344CB8AC3E}">
        <p14:creationId xmlns:p14="http://schemas.microsoft.com/office/powerpoint/2010/main" val="31067411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26678" y="1216389"/>
            <a:ext cx="8251367" cy="9770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06285" y="1338943"/>
            <a:ext cx="7738383" cy="646331"/>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设计模式中主要有六大设计原则，简称为</a:t>
            </a:r>
            <a:r>
              <a:rPr lang="en-US" altLang="zh-CN" b="1" dirty="0">
                <a:solidFill>
                  <a:schemeClr val="bg1"/>
                </a:solidFill>
                <a:latin typeface="黑体" panose="02010609060101010101" pitchFamily="49" charset="-122"/>
                <a:ea typeface="黑体" panose="02010609060101010101" pitchFamily="49" charset="-122"/>
              </a:rPr>
              <a:t>SOLID</a:t>
            </a:r>
            <a:r>
              <a:rPr lang="zh-CN" altLang="en-US" b="1" dirty="0">
                <a:solidFill>
                  <a:schemeClr val="bg1"/>
                </a:solidFill>
                <a:latin typeface="黑体" panose="02010609060101010101" pitchFamily="49" charset="-122"/>
                <a:ea typeface="黑体" panose="02010609060101010101" pitchFamily="49" charset="-122"/>
              </a:rPr>
              <a:t>，是由于各个原则的首字母简称合并的来</a:t>
            </a:r>
            <a:r>
              <a:rPr lang="en-US" altLang="zh-CN" b="1" dirty="0">
                <a:solidFill>
                  <a:schemeClr val="bg1"/>
                </a:solidFill>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两个</a:t>
            </a:r>
            <a:r>
              <a:rPr lang="en-US" altLang="zh-CN" b="1" dirty="0">
                <a:solidFill>
                  <a:schemeClr val="bg1"/>
                </a:solidFill>
                <a:latin typeface="黑体" panose="02010609060101010101" pitchFamily="49" charset="-122"/>
                <a:ea typeface="黑体" panose="02010609060101010101" pitchFamily="49" charset="-122"/>
              </a:rPr>
              <a:t>L</a:t>
            </a:r>
            <a:r>
              <a:rPr lang="zh-CN" altLang="en-US" b="1" dirty="0">
                <a:solidFill>
                  <a:schemeClr val="bg1"/>
                </a:solidFill>
                <a:latin typeface="黑体" panose="02010609060101010101" pitchFamily="49" charset="-122"/>
                <a:ea typeface="黑体" panose="02010609060101010101" pitchFamily="49" charset="-122"/>
              </a:rPr>
              <a:t>算一个</a:t>
            </a:r>
            <a:r>
              <a:rPr lang="en-US" altLang="zh-CN" b="1" dirty="0">
                <a:solidFill>
                  <a:schemeClr val="bg1"/>
                </a:solidFill>
                <a:latin typeface="黑体" panose="02010609060101010101" pitchFamily="49" charset="-122"/>
                <a:ea typeface="黑体" panose="02010609060101010101" pitchFamily="49" charset="-122"/>
              </a:rPr>
              <a:t>,solid </a:t>
            </a:r>
            <a:r>
              <a:rPr lang="zh-CN" altLang="en-US" b="1" dirty="0">
                <a:solidFill>
                  <a:schemeClr val="bg1"/>
                </a:solidFill>
                <a:latin typeface="黑体" panose="02010609060101010101" pitchFamily="49" charset="-122"/>
                <a:ea typeface="黑体" panose="02010609060101010101" pitchFamily="49" charset="-122"/>
              </a:rPr>
              <a:t>稳定的</a:t>
            </a:r>
            <a:r>
              <a:rPr lang="en-US" altLang="zh-CN" b="1" dirty="0">
                <a:solidFill>
                  <a:schemeClr val="bg1"/>
                </a:solidFill>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，六大设计原则分别如下：</a:t>
            </a:r>
          </a:p>
        </p:txBody>
      </p:sp>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设计原则概述</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605647" y="2530863"/>
            <a:ext cx="6057900" cy="369332"/>
          </a:xfrm>
          <a:prstGeom prst="rect">
            <a:avLst/>
          </a:prstGeom>
          <a:noFill/>
        </p:spPr>
        <p:txBody>
          <a:bodyPr wrap="square" rtlCol="0">
            <a:spAutoFit/>
          </a:bodyPr>
          <a:lstStyle/>
          <a:p>
            <a:r>
              <a:rPr lang="en-US" altLang="zh-CN" dirty="0" smtClean="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、单一职责原则（</a:t>
            </a:r>
            <a:r>
              <a:rPr lang="en-US" altLang="zh-CN" dirty="0">
                <a:latin typeface="黑体" panose="02010609060101010101" pitchFamily="49" charset="-122"/>
                <a:ea typeface="黑体" panose="02010609060101010101" pitchFamily="49" charset="-122"/>
              </a:rPr>
              <a:t>Single Responsibitity </a:t>
            </a:r>
            <a:r>
              <a:rPr lang="en-US" altLang="zh-CN" dirty="0" smtClean="0">
                <a:latin typeface="黑体" panose="02010609060101010101" pitchFamily="49" charset="-122"/>
                <a:ea typeface="黑体" panose="02010609060101010101" pitchFamily="49" charset="-122"/>
              </a:rPr>
              <a:t>Principle</a:t>
            </a:r>
            <a:r>
              <a:rPr lang="zh-CN" altLang="en-US" dirty="0" smtClean="0">
                <a:latin typeface="黑体" panose="02010609060101010101" pitchFamily="49" charset="-122"/>
                <a:ea typeface="黑体" panose="02010609060101010101" pitchFamily="49" charset="-122"/>
              </a:rPr>
              <a:t>）</a:t>
            </a:r>
          </a:p>
        </p:txBody>
      </p:sp>
      <p:sp>
        <p:nvSpPr>
          <p:cNvPr id="12" name="文本框 11"/>
          <p:cNvSpPr txBox="1"/>
          <p:nvPr/>
        </p:nvSpPr>
        <p:spPr>
          <a:xfrm>
            <a:off x="1605647" y="3113811"/>
            <a:ext cx="4648199" cy="369332"/>
          </a:xfrm>
          <a:prstGeom prst="rect">
            <a:avLst/>
          </a:prstGeom>
          <a:noFill/>
        </p:spPr>
        <p:txBody>
          <a:bodyPr wrap="square" rtlCol="0">
            <a:spAutoFit/>
          </a:bodyPr>
          <a:lstStyle/>
          <a:p>
            <a:r>
              <a:rPr lang="en-US" altLang="zh-CN" dirty="0" smtClean="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、开放封闭原则（</a:t>
            </a:r>
            <a:r>
              <a:rPr lang="en-US" altLang="zh-CN" dirty="0">
                <a:latin typeface="黑体" panose="02010609060101010101" pitchFamily="49" charset="-122"/>
                <a:ea typeface="黑体" panose="02010609060101010101" pitchFamily="49" charset="-122"/>
              </a:rPr>
              <a:t>Open Close Principle</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13" name="文本框 12"/>
          <p:cNvSpPr txBox="1"/>
          <p:nvPr/>
        </p:nvSpPr>
        <p:spPr>
          <a:xfrm>
            <a:off x="1605647" y="3668421"/>
            <a:ext cx="5747653" cy="369332"/>
          </a:xfrm>
          <a:prstGeom prst="rect">
            <a:avLst/>
          </a:prstGeom>
          <a:noFill/>
        </p:spPr>
        <p:txBody>
          <a:bodyPr wrap="square" rtlCol="0">
            <a:spAutoFit/>
          </a:bodyPr>
          <a:lstStyle/>
          <a:p>
            <a:r>
              <a:rPr lang="en-US" altLang="zh-CN" dirty="0" smtClean="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、里氏替换原则（</a:t>
            </a:r>
            <a:r>
              <a:rPr lang="en-US" altLang="zh-CN" dirty="0">
                <a:latin typeface="黑体" panose="02010609060101010101" pitchFamily="49" charset="-122"/>
                <a:ea typeface="黑体" panose="02010609060101010101" pitchFamily="49" charset="-122"/>
              </a:rPr>
              <a:t>Liskov Substitution Principle</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14" name="文本框 13"/>
          <p:cNvSpPr txBox="1"/>
          <p:nvPr/>
        </p:nvSpPr>
        <p:spPr>
          <a:xfrm>
            <a:off x="1605647" y="4251369"/>
            <a:ext cx="5905500" cy="369332"/>
          </a:xfrm>
          <a:prstGeom prst="rect">
            <a:avLst/>
          </a:prstGeom>
          <a:noFill/>
        </p:spPr>
        <p:txBody>
          <a:bodyPr wrap="square" rtlCol="0">
            <a:spAutoFit/>
          </a:bodyPr>
          <a:lstStyle/>
          <a:p>
            <a:r>
              <a:rPr lang="en-US" altLang="zh-CN" dirty="0" smtClean="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、接口分离原则（</a:t>
            </a:r>
            <a:r>
              <a:rPr lang="en-US" altLang="zh-CN" dirty="0">
                <a:latin typeface="黑体" panose="02010609060101010101" pitchFamily="49" charset="-122"/>
                <a:ea typeface="黑体" panose="02010609060101010101" pitchFamily="49" charset="-122"/>
              </a:rPr>
              <a:t>Interface Segregation Principle</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15" name="文本框 14"/>
          <p:cNvSpPr txBox="1"/>
          <p:nvPr/>
        </p:nvSpPr>
        <p:spPr>
          <a:xfrm>
            <a:off x="1605647" y="4894438"/>
            <a:ext cx="5796643" cy="369332"/>
          </a:xfrm>
          <a:prstGeom prst="rect">
            <a:avLst/>
          </a:prstGeom>
          <a:noFill/>
        </p:spPr>
        <p:txBody>
          <a:bodyPr wrap="square" rtlCol="0">
            <a:spAutoFit/>
          </a:bodyPr>
          <a:lstStyle/>
          <a:p>
            <a:r>
              <a:rPr lang="en-US" altLang="zh-CN" dirty="0" smtClean="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、依赖倒置原则（</a:t>
            </a:r>
            <a:r>
              <a:rPr lang="en-US" altLang="zh-CN" dirty="0">
                <a:latin typeface="黑体" panose="02010609060101010101" pitchFamily="49" charset="-122"/>
                <a:ea typeface="黑体" panose="02010609060101010101" pitchFamily="49" charset="-122"/>
              </a:rPr>
              <a:t>Dependence Inversion Principle</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16" name="文本框 15"/>
          <p:cNvSpPr txBox="1"/>
          <p:nvPr/>
        </p:nvSpPr>
        <p:spPr>
          <a:xfrm>
            <a:off x="1605647" y="5535387"/>
            <a:ext cx="5203371" cy="369332"/>
          </a:xfrm>
          <a:prstGeom prst="rect">
            <a:avLst/>
          </a:prstGeom>
          <a:noFill/>
        </p:spPr>
        <p:txBody>
          <a:bodyPr wrap="square" rtlCol="0">
            <a:spAutoFit/>
          </a:bodyPr>
          <a:lstStyle/>
          <a:p>
            <a:r>
              <a:rPr lang="en-US" altLang="zh-CN" dirty="0" smtClean="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、迪米特法则（</a:t>
            </a:r>
            <a:r>
              <a:rPr lang="en-US" altLang="zh-CN" dirty="0">
                <a:latin typeface="黑体" panose="02010609060101010101" pitchFamily="49" charset="-122"/>
                <a:ea typeface="黑体" panose="02010609060101010101" pitchFamily="49" charset="-122"/>
              </a:rPr>
              <a:t>Least Knowledge Principle</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34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单一职责原则</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64771" y="1298032"/>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306286" y="1338944"/>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官方定义</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 name="文本框 2"/>
          <p:cNvSpPr txBox="1"/>
          <p:nvPr/>
        </p:nvSpPr>
        <p:spPr>
          <a:xfrm>
            <a:off x="1937657" y="2090056"/>
            <a:ext cx="8273143" cy="1077218"/>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单一职责原则，英文缩写</a:t>
            </a:r>
            <a:r>
              <a:rPr lang="en-US" altLang="zh-CN" sz="1600" dirty="0">
                <a:latin typeface="黑体" panose="02010609060101010101" pitchFamily="49" charset="-122"/>
                <a:ea typeface="黑体" panose="02010609060101010101" pitchFamily="49" charset="-122"/>
              </a:rPr>
              <a:t>SRP</a:t>
            </a:r>
            <a:r>
              <a:rPr lang="zh-CN" altLang="en-US" sz="1600" dirty="0">
                <a:latin typeface="黑体" panose="02010609060101010101" pitchFamily="49" charset="-122"/>
                <a:ea typeface="黑体" panose="02010609060101010101" pitchFamily="49" charset="-122"/>
              </a:rPr>
              <a:t>，全称 </a:t>
            </a:r>
            <a:r>
              <a:rPr lang="en-US" altLang="zh-CN" sz="1600" dirty="0">
                <a:latin typeface="黑体" panose="02010609060101010101" pitchFamily="49" charset="-122"/>
                <a:ea typeface="黑体" panose="02010609060101010101" pitchFamily="49" charset="-122"/>
              </a:rPr>
              <a:t>Single Responsibility Principle</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en-US" altLang="zh-CN" sz="1600" dirty="0">
              <a:latin typeface="黑体" panose="02010609060101010101" pitchFamily="49" charset="-122"/>
              <a:ea typeface="黑体" panose="02010609060101010101" pitchFamily="49" charset="-122"/>
            </a:endParaRPr>
          </a:p>
          <a:p>
            <a:r>
              <a:rPr lang="zh-CN" altLang="en-US" sz="1600" dirty="0" smtClean="0">
                <a:latin typeface="黑体" panose="02010609060101010101" pitchFamily="49" charset="-122"/>
                <a:ea typeface="黑体" panose="02010609060101010101" pitchFamily="49" charset="-122"/>
              </a:rPr>
              <a:t>在</a:t>
            </a:r>
            <a:r>
              <a:rPr lang="en-US" altLang="zh-CN" sz="1600" dirty="0">
                <a:latin typeface="黑体" panose="02010609060101010101" pitchFamily="49" charset="-122"/>
                <a:ea typeface="黑体" panose="02010609060101010101" pitchFamily="49" charset="-122"/>
              </a:rPr>
              <a:t>&lt;&lt;</a:t>
            </a:r>
            <a:r>
              <a:rPr lang="zh-CN" altLang="en-US" sz="1600" dirty="0">
                <a:latin typeface="黑体" panose="02010609060101010101" pitchFamily="49" charset="-122"/>
                <a:ea typeface="黑体" panose="02010609060101010101" pitchFamily="49" charset="-122"/>
              </a:rPr>
              <a:t>架构整洁之道</a:t>
            </a:r>
            <a:r>
              <a:rPr lang="en-US" altLang="zh-CN" sz="1600" dirty="0">
                <a:latin typeface="黑体" panose="02010609060101010101" pitchFamily="49" charset="-122"/>
                <a:ea typeface="黑体" panose="02010609060101010101" pitchFamily="49" charset="-122"/>
              </a:rPr>
              <a:t>&gt;&gt;</a:t>
            </a:r>
            <a:r>
              <a:rPr lang="zh-CN" altLang="en-US" sz="1600" dirty="0">
                <a:latin typeface="黑体" panose="02010609060101010101" pitchFamily="49" charset="-122"/>
                <a:ea typeface="黑体" panose="02010609060101010101" pitchFamily="49" charset="-122"/>
              </a:rPr>
              <a:t>一书中 关于这个原则</a:t>
            </a:r>
            <a:r>
              <a:rPr lang="zh-CN" altLang="en-US" sz="1600" dirty="0" smtClean="0">
                <a:latin typeface="黑体" panose="02010609060101010101" pitchFamily="49" charset="-122"/>
                <a:ea typeface="黑体" panose="02010609060101010101" pitchFamily="49" charset="-122"/>
              </a:rPr>
              <a:t>的描述</a:t>
            </a:r>
            <a:r>
              <a:rPr lang="zh-CN" altLang="en-US" sz="1600" dirty="0">
                <a:latin typeface="黑体" panose="02010609060101010101" pitchFamily="49" charset="-122"/>
                <a:ea typeface="黑体" panose="02010609060101010101" pitchFamily="49" charset="-122"/>
              </a:rPr>
              <a:t>是这样的</a:t>
            </a:r>
            <a:r>
              <a:rPr lang="zh-CN" altLang="en-US" sz="1600" dirty="0" smtClean="0">
                <a:latin typeface="黑体" panose="02010609060101010101" pitchFamily="49" charset="-122"/>
                <a:ea typeface="黑体" panose="02010609060101010101" pitchFamily="49" charset="-122"/>
              </a:rPr>
              <a:t>：一</a:t>
            </a:r>
            <a:r>
              <a:rPr lang="zh-CN" altLang="en-US" sz="1600" dirty="0">
                <a:latin typeface="黑体" panose="02010609060101010101" pitchFamily="49" charset="-122"/>
                <a:ea typeface="黑体" panose="02010609060101010101" pitchFamily="49" charset="-122"/>
              </a:rPr>
              <a:t>个类或者模块只负责完成一个职责（或者功能）。</a:t>
            </a:r>
          </a:p>
        </p:txBody>
      </p:sp>
      <p:sp>
        <p:nvSpPr>
          <p:cNvPr id="14" name="矩形 13"/>
          <p:cNvSpPr/>
          <p:nvPr/>
        </p:nvSpPr>
        <p:spPr>
          <a:xfrm>
            <a:off x="1164771" y="3794495"/>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06286" y="3835407"/>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通俗解释</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2041071" y="4724400"/>
            <a:ext cx="8077200"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单一职责原则的定义描述非常简单，也不难理解。一个类只负责完成一个职责或者功能。也就是说在类的设计中 我们不要设计大而全的类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而是要设计粒度小、功能单一的类</a:t>
            </a:r>
            <a:r>
              <a:rPr lang="en-US" altLang="zh-CN" sz="1600" dirty="0">
                <a:latin typeface="黑体" panose="02010609060101010101" pitchFamily="49" charset="-122"/>
                <a:ea typeface="黑体" panose="02010609060101010101" pitchFamily="49" charset="-122"/>
              </a:rPr>
              <a:t>. </a:t>
            </a:r>
            <a:endParaRPr lang="zh-CN" altLang="en-US"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4557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3" grpId="0"/>
      <p:bldP spid="14" grpId="0" animBg="1"/>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单一职责原则</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83824" y="1470395"/>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25339" y="1526229"/>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场景示例</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1183824" y="2260336"/>
            <a:ext cx="7571015" cy="830997"/>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在一个社交媒体产品中</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我们使用</a:t>
            </a:r>
            <a:r>
              <a:rPr lang="en-US" altLang="zh-CN" sz="1600" dirty="0">
                <a:latin typeface="黑体" panose="02010609060101010101" pitchFamily="49" charset="-122"/>
                <a:ea typeface="黑体" panose="02010609060101010101" pitchFamily="49" charset="-122"/>
              </a:rPr>
              <a:t>UserInfo</a:t>
            </a:r>
            <a:r>
              <a:rPr lang="zh-CN" altLang="en-US" sz="1600" dirty="0">
                <a:latin typeface="黑体" panose="02010609060101010101" pitchFamily="49" charset="-122"/>
                <a:ea typeface="黑体" panose="02010609060101010101" pitchFamily="49" charset="-122"/>
              </a:rPr>
              <a:t>去记录用户的信息</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包括如下的属性</a:t>
            </a:r>
            <a:r>
              <a:rPr lang="en-US" altLang="zh-CN" sz="1600" dirty="0" smtClean="0">
                <a:latin typeface="黑体" panose="02010609060101010101" pitchFamily="49" charset="-122"/>
                <a:ea typeface="黑体" panose="02010609060101010101" pitchFamily="49" charset="-122"/>
              </a:rPr>
              <a:t>.</a:t>
            </a:r>
          </a:p>
          <a:p>
            <a:endParaRPr lang="en-US" altLang="zh-CN" sz="1600" dirty="0">
              <a:latin typeface="黑体" panose="02010609060101010101" pitchFamily="49" charset="-122"/>
              <a:ea typeface="黑体" panose="02010609060101010101" pitchFamily="49" charset="-122"/>
            </a:endParaRPr>
          </a:p>
          <a:p>
            <a:r>
              <a:rPr lang="zh-CN" altLang="en-US" sz="1600" dirty="0" smtClean="0">
                <a:latin typeface="黑体" panose="02010609060101010101" pitchFamily="49" charset="-122"/>
                <a:ea typeface="黑体" panose="02010609060101010101" pitchFamily="49" charset="-122"/>
              </a:rPr>
              <a:t>请问下面的</a:t>
            </a:r>
            <a:r>
              <a:rPr lang="en-US" altLang="zh-CN" sz="1600" dirty="0">
                <a:latin typeface="黑体" panose="02010609060101010101" pitchFamily="49" charset="-122"/>
                <a:ea typeface="黑体" panose="02010609060101010101" pitchFamily="49" charset="-122"/>
              </a:rPr>
              <a:t>UserInfo</a:t>
            </a:r>
            <a:r>
              <a:rPr lang="zh-CN" altLang="en-US" sz="1600" dirty="0">
                <a:latin typeface="黑体" panose="02010609060101010101" pitchFamily="49" charset="-122"/>
                <a:ea typeface="黑体" panose="02010609060101010101" pitchFamily="49" charset="-122"/>
              </a:rPr>
              <a:t>类是否满足单一职责原则呢 </a:t>
            </a:r>
            <a:r>
              <a:rPr lang="en-US" altLang="zh-CN" sz="1600" dirty="0" smtClean="0">
                <a:latin typeface="黑体" panose="02010609060101010101" pitchFamily="49" charset="-122"/>
                <a:ea typeface="黑体" panose="02010609060101010101" pitchFamily="49" charset="-122"/>
              </a:rPr>
              <a:t>?</a:t>
            </a:r>
          </a:p>
        </p:txBody>
      </p:sp>
      <p:pic>
        <p:nvPicPr>
          <p:cNvPr id="10" name="图片 9"/>
          <p:cNvPicPr>
            <a:picLocks noChangeAspect="1"/>
          </p:cNvPicPr>
          <p:nvPr/>
        </p:nvPicPr>
        <p:blipFill>
          <a:blip r:embed="rId2"/>
          <a:stretch>
            <a:fillRect/>
          </a:stretch>
        </p:blipFill>
        <p:spPr>
          <a:xfrm>
            <a:off x="3741968" y="3244690"/>
            <a:ext cx="3082699" cy="2932953"/>
          </a:xfrm>
          <a:prstGeom prst="rect">
            <a:avLst/>
          </a:prstGeom>
        </p:spPr>
      </p:pic>
    </p:spTree>
    <p:extLst>
      <p:ext uri="{BB962C8B-B14F-4D97-AF65-F5344CB8AC3E}">
        <p14:creationId xmlns:p14="http://schemas.microsoft.com/office/powerpoint/2010/main" val="2334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590127" y="2395249"/>
            <a:ext cx="5109091" cy="830997"/>
          </a:xfrm>
          <a:prstGeom prst="rect">
            <a:avLst/>
          </a:prstGeom>
        </p:spPr>
        <p:txBody>
          <a:bodyPr wrap="none">
            <a:spAutoFit/>
          </a:bodyPr>
          <a:lstStyle/>
          <a:p>
            <a:pPr>
              <a:defRPr/>
            </a:pPr>
            <a:r>
              <a:rPr lang="zh-CN" altLang="en-US" sz="4800" b="1" kern="0" dirty="0" smtClean="0">
                <a:solidFill>
                  <a:srgbClr val="FF0000"/>
                </a:solidFill>
                <a:latin typeface="黑体" panose="02010609060101010101" pitchFamily="49" charset="-122"/>
                <a:ea typeface="黑体" panose="02010609060101010101" pitchFamily="49" charset="-122"/>
              </a:rPr>
              <a:t>设计模式学前导读</a:t>
            </a:r>
            <a:endParaRPr lang="zh-TW" altLang="zh-CN" sz="4800" b="1" kern="0" dirty="0">
              <a:solidFill>
                <a:srgbClr val="FF0000"/>
              </a:solidFill>
              <a:latin typeface="黑体" panose="02010609060101010101" pitchFamily="49" charset="-122"/>
              <a:ea typeface="黑体" panose="02010609060101010101" pitchFamily="49" charset="-122"/>
            </a:endParaRPr>
          </a:p>
        </p:txBody>
      </p:sp>
      <p:cxnSp>
        <p:nvCxnSpPr>
          <p:cNvPr id="8" name="直接连接符 7"/>
          <p:cNvCxnSpPr/>
          <p:nvPr/>
        </p:nvCxnSpPr>
        <p:spPr>
          <a:xfrm flipV="1">
            <a:off x="3640192" y="3455742"/>
            <a:ext cx="5008961" cy="11358"/>
          </a:xfrm>
          <a:prstGeom prst="line">
            <a:avLst/>
          </a:prstGeom>
          <a:ln w="38100"/>
        </p:spPr>
        <p:style>
          <a:lnRef idx="3">
            <a:schemeClr val="dk1"/>
          </a:lnRef>
          <a:fillRef idx="0">
            <a:schemeClr val="dk1"/>
          </a:fillRef>
          <a:effectRef idx="2">
            <a:schemeClr val="dk1"/>
          </a:effectRef>
          <a:fontRef idx="minor">
            <a:schemeClr val="tx1"/>
          </a:fontRef>
        </p:style>
      </p:cxnSp>
      <p:sp>
        <p:nvSpPr>
          <p:cNvPr id="11" name="文本框 10"/>
          <p:cNvSpPr txBox="1"/>
          <p:nvPr/>
        </p:nvSpPr>
        <p:spPr>
          <a:xfrm>
            <a:off x="4051894" y="3875314"/>
            <a:ext cx="418555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代码质量的好坏如何评价</a:t>
            </a:r>
            <a:r>
              <a:rPr lang="en-US" altLang="zh-CN" b="1" dirty="0" smtClean="0"/>
              <a:t>? </a:t>
            </a:r>
            <a:endParaRPr lang="zh-CN" altLang="en-US" b="1" dirty="0"/>
          </a:p>
        </p:txBody>
      </p:sp>
      <p:sp>
        <p:nvSpPr>
          <p:cNvPr id="12" name="文本框 11"/>
          <p:cNvSpPr txBox="1"/>
          <p:nvPr/>
        </p:nvSpPr>
        <p:spPr>
          <a:xfrm>
            <a:off x="4051894" y="4468194"/>
            <a:ext cx="418555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编程方法论</a:t>
            </a:r>
            <a:endParaRPr lang="zh-CN" altLang="en-US" b="1" dirty="0"/>
          </a:p>
        </p:txBody>
      </p:sp>
    </p:spTree>
    <p:extLst>
      <p:ext uri="{BB962C8B-B14F-4D97-AF65-F5344CB8AC3E}">
        <p14:creationId xmlns:p14="http://schemas.microsoft.com/office/powerpoint/2010/main" val="2037508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a:latin typeface="黑体" panose="02010609060101010101" pitchFamily="49" charset="-122"/>
                <a:ea typeface="黑体" panose="02010609060101010101" pitchFamily="49" charset="-122"/>
              </a:rPr>
              <a:t>开闭</a:t>
            </a:r>
            <a:r>
              <a:rPr lang="zh-CN" altLang="en-US" sz="3200" b="1" dirty="0" smtClean="0">
                <a:latin typeface="黑体" panose="02010609060101010101" pitchFamily="49" charset="-122"/>
                <a:ea typeface="黑体" panose="02010609060101010101" pitchFamily="49" charset="-122"/>
              </a:rPr>
              <a:t>原则</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64771" y="1316990"/>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306286" y="1357902"/>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官方定义</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 name="文本框 2"/>
          <p:cNvSpPr txBox="1"/>
          <p:nvPr/>
        </p:nvSpPr>
        <p:spPr>
          <a:xfrm>
            <a:off x="1551213" y="2204490"/>
            <a:ext cx="10080172" cy="1323439"/>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一般认为最早提出开闭原则（</a:t>
            </a:r>
            <a:r>
              <a:rPr lang="en-US" altLang="zh-CN" sz="1600" dirty="0">
                <a:latin typeface="黑体" panose="02010609060101010101" pitchFamily="49" charset="-122"/>
                <a:ea typeface="黑体" panose="02010609060101010101" pitchFamily="49" charset="-122"/>
              </a:rPr>
              <a:t>Open-Close Principle</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OCP</a:t>
            </a:r>
            <a:r>
              <a:rPr lang="zh-CN" altLang="en-US" sz="1600" dirty="0">
                <a:latin typeface="黑体" panose="02010609060101010101" pitchFamily="49" charset="-122"/>
                <a:ea typeface="黑体" panose="02010609060101010101" pitchFamily="49" charset="-122"/>
              </a:rPr>
              <a:t>）的是伯特兰</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迈耶。他在</a:t>
            </a:r>
            <a:r>
              <a:rPr lang="en-US" altLang="zh-CN" sz="1600" dirty="0">
                <a:latin typeface="黑体" panose="02010609060101010101" pitchFamily="49" charset="-122"/>
                <a:ea typeface="黑体" panose="02010609060101010101" pitchFamily="49" charset="-122"/>
              </a:rPr>
              <a:t>1988 </a:t>
            </a:r>
            <a:r>
              <a:rPr lang="zh-CN" altLang="en-US" sz="1600" dirty="0">
                <a:latin typeface="黑体" panose="02010609060101010101" pitchFamily="49" charset="-122"/>
                <a:ea typeface="黑体" panose="02010609060101010101" pitchFamily="49" charset="-122"/>
              </a:rPr>
              <a:t>年发表的</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面向对象软件构造</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中给出的</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en-US" altLang="zh-CN" sz="1600" dirty="0" smtClean="0">
              <a:latin typeface="黑体" panose="02010609060101010101" pitchFamily="49" charset="-122"/>
              <a:ea typeface="黑体" panose="02010609060101010101" pitchFamily="49" charset="-122"/>
            </a:endParaRPr>
          </a:p>
          <a:p>
            <a:r>
              <a:rPr lang="zh-CN" altLang="en-US" sz="1600" dirty="0" smtClean="0">
                <a:latin typeface="黑体" panose="02010609060101010101" pitchFamily="49" charset="-122"/>
                <a:ea typeface="黑体" panose="02010609060101010101" pitchFamily="49" charset="-122"/>
              </a:rPr>
              <a:t>在</a:t>
            </a:r>
            <a:r>
              <a:rPr lang="zh-CN" altLang="en-US" sz="1600" dirty="0">
                <a:latin typeface="黑体" panose="02010609060101010101" pitchFamily="49" charset="-122"/>
                <a:ea typeface="黑体" panose="02010609060101010101" pitchFamily="49" charset="-122"/>
              </a:rPr>
              <a:t>面向对象编程领域中，开闭原则规定软件中的对象、类、模块和函数对扩展应该是开放的，但对于修改是封闭的。这意味着应该用抽象定义结构，用具体实现扩展细节，以此确保软件系统开发和维护过程的可靠性。</a:t>
            </a:r>
          </a:p>
        </p:txBody>
      </p:sp>
      <p:sp>
        <p:nvSpPr>
          <p:cNvPr id="14" name="矩形 13"/>
          <p:cNvSpPr/>
          <p:nvPr/>
        </p:nvSpPr>
        <p:spPr>
          <a:xfrm>
            <a:off x="1164771" y="3794495"/>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06286" y="3835407"/>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通俗解释</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1551213" y="4609857"/>
            <a:ext cx="8077200" cy="1569660"/>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定义：对扩展开放，对修改</a:t>
            </a:r>
            <a:r>
              <a:rPr lang="zh-CN" altLang="en-US" sz="1600" dirty="0" smtClean="0">
                <a:latin typeface="黑体" panose="02010609060101010101" pitchFamily="49" charset="-122"/>
                <a:ea typeface="黑体" panose="02010609060101010101" pitchFamily="49" charset="-122"/>
              </a:rPr>
              <a:t>关闭</a:t>
            </a:r>
            <a:endParaRPr lang="en-US" altLang="zh-CN" sz="1600" dirty="0" smtClean="0">
              <a:latin typeface="黑体" panose="02010609060101010101" pitchFamily="49" charset="-122"/>
              <a:ea typeface="黑体" panose="02010609060101010101" pitchFamily="49" charset="-122"/>
            </a:endParaRPr>
          </a:p>
          <a:p>
            <a:endParaRPr lang="en-US" altLang="zh-CN" sz="1600" dirty="0">
              <a:latin typeface="黑体" panose="02010609060101010101" pitchFamily="49" charset="-122"/>
              <a:ea typeface="黑体" panose="02010609060101010101" pitchFamily="49" charset="-122"/>
            </a:endParaRPr>
          </a:p>
          <a:p>
            <a:r>
              <a:rPr lang="zh-CN" altLang="en-US" sz="1600" dirty="0">
                <a:latin typeface="黑体" panose="02010609060101010101" pitchFamily="49" charset="-122"/>
                <a:ea typeface="黑体" panose="02010609060101010101" pitchFamily="49" charset="-122"/>
              </a:rPr>
              <a:t>优点</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r>
              <a:rPr lang="en-US" altLang="zh-CN" sz="1600" dirty="0">
                <a:latin typeface="黑体" panose="02010609060101010101" pitchFamily="49" charset="-122"/>
                <a:ea typeface="黑体" panose="02010609060101010101" pitchFamily="49" charset="-122"/>
              </a:rPr>
              <a:t> </a:t>
            </a:r>
            <a:r>
              <a:rPr lang="en-US" altLang="zh-CN" sz="1600" dirty="0" smtClean="0">
                <a:latin typeface="黑体" panose="02010609060101010101" pitchFamily="49" charset="-122"/>
                <a:ea typeface="黑体" panose="02010609060101010101" pitchFamily="49" charset="-122"/>
              </a:rPr>
              <a:t>    1</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新老逻辑解耦，需求发生改变不会影响老业务的</a:t>
            </a:r>
            <a:r>
              <a:rPr lang="zh-CN" altLang="en-US" sz="1600" dirty="0" smtClean="0">
                <a:latin typeface="黑体" panose="02010609060101010101" pitchFamily="49" charset="-122"/>
                <a:ea typeface="黑体" panose="02010609060101010101" pitchFamily="49" charset="-122"/>
              </a:rPr>
              <a:t>逻辑</a:t>
            </a:r>
            <a:endParaRPr lang="en-US" altLang="zh-CN" sz="1600" dirty="0" smtClean="0">
              <a:latin typeface="黑体" panose="02010609060101010101" pitchFamily="49" charset="-122"/>
              <a:ea typeface="黑体" panose="02010609060101010101" pitchFamily="49" charset="-122"/>
            </a:endParaRPr>
          </a:p>
          <a:p>
            <a:r>
              <a:rPr lang="en-US" altLang="zh-CN" sz="1600" dirty="0">
                <a:latin typeface="黑体" panose="02010609060101010101" pitchFamily="49" charset="-122"/>
                <a:ea typeface="黑体" panose="02010609060101010101" pitchFamily="49" charset="-122"/>
              </a:rPr>
              <a:t> </a:t>
            </a:r>
            <a:r>
              <a:rPr lang="en-US" altLang="zh-CN" sz="1600" dirty="0" smtClean="0">
                <a:latin typeface="黑体" panose="02010609060101010101" pitchFamily="49" charset="-122"/>
                <a:ea typeface="黑体" panose="02010609060101010101" pitchFamily="49" charset="-122"/>
              </a:rPr>
              <a:t>    2</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改动成本最小，只需要追加新逻辑，不需要改的老</a:t>
            </a:r>
            <a:r>
              <a:rPr lang="zh-CN" altLang="en-US" sz="1600" dirty="0" smtClean="0">
                <a:latin typeface="黑体" panose="02010609060101010101" pitchFamily="49" charset="-122"/>
                <a:ea typeface="黑体" panose="02010609060101010101" pitchFamily="49" charset="-122"/>
              </a:rPr>
              <a:t>逻辑</a:t>
            </a:r>
            <a:endParaRPr lang="en-US" altLang="zh-CN" sz="1600" dirty="0" smtClean="0">
              <a:latin typeface="黑体" panose="02010609060101010101" pitchFamily="49" charset="-122"/>
              <a:ea typeface="黑体" panose="02010609060101010101" pitchFamily="49" charset="-122"/>
            </a:endParaRPr>
          </a:p>
          <a:p>
            <a:r>
              <a:rPr lang="en-US" altLang="zh-CN" sz="1600" dirty="0">
                <a:latin typeface="黑体" panose="02010609060101010101" pitchFamily="49" charset="-122"/>
                <a:ea typeface="黑体" panose="02010609060101010101" pitchFamily="49" charset="-122"/>
              </a:rPr>
              <a:t> </a:t>
            </a:r>
            <a:r>
              <a:rPr lang="en-US" altLang="zh-CN" sz="1600" dirty="0" smtClean="0">
                <a:latin typeface="黑体" panose="02010609060101010101" pitchFamily="49" charset="-122"/>
                <a:ea typeface="黑体" panose="02010609060101010101" pitchFamily="49" charset="-122"/>
              </a:rPr>
              <a:t>    3</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提供代码的稳定性和可扩展性</a:t>
            </a:r>
          </a:p>
        </p:txBody>
      </p:sp>
    </p:spTree>
    <p:extLst>
      <p:ext uri="{BB962C8B-B14F-4D97-AF65-F5344CB8AC3E}">
        <p14:creationId xmlns:p14="http://schemas.microsoft.com/office/powerpoint/2010/main" val="170340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3" grpId="0"/>
      <p:bldP spid="14" grpId="0" animBg="1"/>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a:latin typeface="黑体" panose="02010609060101010101" pitchFamily="49" charset="-122"/>
                <a:ea typeface="黑体" panose="02010609060101010101" pitchFamily="49" charset="-122"/>
              </a:rPr>
              <a:t>开闭</a:t>
            </a:r>
            <a:r>
              <a:rPr lang="zh-CN" altLang="en-US" sz="3200" b="1" dirty="0" smtClean="0">
                <a:latin typeface="黑体" panose="02010609060101010101" pitchFamily="49" charset="-122"/>
                <a:ea typeface="黑体" panose="02010609060101010101" pitchFamily="49" charset="-122"/>
              </a:rPr>
              <a:t>原则</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83824" y="1470395"/>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325339" y="1526229"/>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场景示例</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1964871" y="2634342"/>
            <a:ext cx="8975271" cy="1815882"/>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系统</a:t>
            </a:r>
            <a:r>
              <a:rPr lang="en-US" altLang="zh-CN" sz="1600" dirty="0">
                <a:latin typeface="黑体" panose="02010609060101010101" pitchFamily="49" charset="-122"/>
                <a:ea typeface="黑体" panose="02010609060101010101" pitchFamily="49" charset="-122"/>
              </a:rPr>
              <a:t>A</a:t>
            </a:r>
            <a:r>
              <a:rPr lang="zh-CN" altLang="en-US" sz="1600" dirty="0">
                <a:latin typeface="黑体" panose="02010609060101010101" pitchFamily="49" charset="-122"/>
                <a:ea typeface="黑体" panose="02010609060101010101" pitchFamily="49" charset="-122"/>
              </a:rPr>
              <a:t>与系统</a:t>
            </a:r>
            <a:r>
              <a:rPr lang="en-US" altLang="zh-CN" sz="1600" dirty="0">
                <a:latin typeface="黑体" panose="02010609060101010101" pitchFamily="49" charset="-122"/>
                <a:ea typeface="黑体" panose="02010609060101010101" pitchFamily="49" charset="-122"/>
              </a:rPr>
              <a:t>B</a:t>
            </a:r>
            <a:r>
              <a:rPr lang="zh-CN" altLang="en-US" sz="1600" dirty="0">
                <a:latin typeface="黑体" panose="02010609060101010101" pitchFamily="49" charset="-122"/>
                <a:ea typeface="黑体" panose="02010609060101010101" pitchFamily="49" charset="-122"/>
              </a:rPr>
              <a:t>之间进行数据传输使用的是</a:t>
            </a:r>
            <a:r>
              <a:rPr lang="en-US" altLang="zh-CN" sz="1600" dirty="0">
                <a:latin typeface="黑体" panose="02010609060101010101" pitchFamily="49" charset="-122"/>
                <a:ea typeface="黑体" panose="02010609060101010101" pitchFamily="49" charset="-122"/>
              </a:rPr>
              <a:t>5269</a:t>
            </a:r>
            <a:r>
              <a:rPr lang="zh-CN" altLang="en-US" sz="1600" dirty="0">
                <a:latin typeface="黑体" panose="02010609060101010101" pitchFamily="49" charset="-122"/>
                <a:ea typeface="黑体" panose="02010609060101010101" pitchFamily="49" charset="-122"/>
              </a:rPr>
              <a:t>版本的协议，一年以后对</a:t>
            </a:r>
            <a:r>
              <a:rPr lang="en-US" altLang="zh-CN" sz="1600" dirty="0">
                <a:latin typeface="黑体" panose="02010609060101010101" pitchFamily="49" charset="-122"/>
                <a:ea typeface="黑体" panose="02010609060101010101" pitchFamily="49" charset="-122"/>
              </a:rPr>
              <a:t>5269</a:t>
            </a:r>
            <a:r>
              <a:rPr lang="zh-CN" altLang="en-US" sz="1600" dirty="0">
                <a:latin typeface="黑体" panose="02010609060101010101" pitchFamily="49" charset="-122"/>
                <a:ea typeface="黑体" panose="02010609060101010101" pitchFamily="49" charset="-122"/>
              </a:rPr>
              <a:t>版本的协议进行了修正</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en-US" altLang="zh-CN" sz="1600" dirty="0">
              <a:latin typeface="黑体" panose="02010609060101010101" pitchFamily="49" charset="-122"/>
              <a:ea typeface="黑体" panose="02010609060101010101" pitchFamily="49" charset="-122"/>
            </a:endParaRPr>
          </a:p>
          <a:p>
            <a:r>
              <a:rPr lang="zh-CN" altLang="en-US" sz="1600" dirty="0" smtClean="0">
                <a:latin typeface="黑体" panose="02010609060101010101" pitchFamily="49" charset="-122"/>
                <a:ea typeface="黑体" panose="02010609060101010101" pitchFamily="49" charset="-122"/>
              </a:rPr>
              <a:t>设计</a:t>
            </a:r>
            <a:r>
              <a:rPr lang="zh-CN" altLang="en-US" sz="1600" dirty="0">
                <a:latin typeface="黑体" panose="02010609060101010101" pitchFamily="49" charset="-122"/>
                <a:ea typeface="黑体" panose="02010609060101010101" pitchFamily="49" charset="-122"/>
              </a:rPr>
              <a:t>时应该考虑的数据传输协议的可变性，抽象出具有报文解译、编制、校验等所有版本协议使用的通用方法，调用方针对接口进行编程即</a:t>
            </a:r>
            <a:r>
              <a:rPr lang="zh-CN" altLang="en-US" sz="1600" dirty="0" smtClean="0">
                <a:latin typeface="黑体" panose="02010609060101010101" pitchFamily="49" charset="-122"/>
                <a:ea typeface="黑体" panose="02010609060101010101" pitchFamily="49" charset="-122"/>
              </a:rPr>
              <a:t>可</a:t>
            </a:r>
            <a:r>
              <a:rPr lang="en-US" altLang="zh-CN" sz="1600" dirty="0" smtClean="0">
                <a:latin typeface="黑体" panose="02010609060101010101" pitchFamily="49" charset="-122"/>
                <a:ea typeface="黑体" panose="02010609060101010101" pitchFamily="49" charset="-122"/>
              </a:rPr>
              <a:t>.</a:t>
            </a:r>
          </a:p>
          <a:p>
            <a:endParaRPr lang="en-US" altLang="zh-CN" sz="1600" dirty="0" smtClean="0">
              <a:latin typeface="黑体" panose="02010609060101010101" pitchFamily="49" charset="-122"/>
              <a:ea typeface="黑体" panose="02010609060101010101" pitchFamily="49" charset="-122"/>
            </a:endParaRPr>
          </a:p>
          <a:p>
            <a:endParaRPr lang="en-US" altLang="zh-CN" sz="1600" dirty="0">
              <a:latin typeface="黑体" panose="02010609060101010101" pitchFamily="49" charset="-122"/>
              <a:ea typeface="黑体" panose="02010609060101010101" pitchFamily="49" charset="-122"/>
            </a:endParaRPr>
          </a:p>
          <a:p>
            <a:r>
              <a:rPr lang="zh-CN" altLang="en-US" sz="1600" dirty="0">
                <a:latin typeface="黑体" panose="02010609060101010101" pitchFamily="49" charset="-122"/>
                <a:ea typeface="黑体" panose="02010609060101010101" pitchFamily="49" charset="-122"/>
              </a:rPr>
              <a:t>请同学们用</a:t>
            </a:r>
            <a:r>
              <a:rPr lang="en-US" altLang="zh-CN" sz="1600" dirty="0">
                <a:latin typeface="黑体" panose="02010609060101010101" pitchFamily="49" charset="-122"/>
                <a:ea typeface="黑体" panose="02010609060101010101" pitchFamily="49" charset="-122"/>
              </a:rPr>
              <a:t>UML</a:t>
            </a:r>
            <a:r>
              <a:rPr lang="zh-CN" altLang="en-US" sz="1600" dirty="0">
                <a:latin typeface="黑体" panose="02010609060101010101" pitchFamily="49" charset="-122"/>
                <a:ea typeface="黑体" panose="02010609060101010101" pitchFamily="49" charset="-122"/>
              </a:rPr>
              <a:t>类图描述出上面需求中存在的</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类与类 类与接口之间的关系</a:t>
            </a:r>
            <a:endParaRPr lang="en-US" altLang="zh-CN"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6531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里氏替换原则</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64771" y="1316990"/>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06286" y="1357902"/>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官方定义</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1164771" y="3925799"/>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06286" y="3966711"/>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通俗解释</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5" name="文本框 4"/>
          <p:cNvSpPr txBox="1"/>
          <p:nvPr/>
        </p:nvSpPr>
        <p:spPr>
          <a:xfrm>
            <a:off x="1306286" y="2185530"/>
            <a:ext cx="9873343" cy="1559156"/>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里氏替换原则（</a:t>
            </a:r>
            <a:r>
              <a:rPr lang="en-US" altLang="zh-CN" sz="1600" dirty="0">
                <a:latin typeface="黑体" panose="02010609060101010101" pitchFamily="49" charset="-122"/>
                <a:ea typeface="黑体" panose="02010609060101010101" pitchFamily="49" charset="-122"/>
              </a:rPr>
              <a:t>Liskov Substitution Principle</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LSP</a:t>
            </a:r>
            <a:r>
              <a:rPr lang="zh-CN" altLang="en-US" sz="1600" dirty="0">
                <a:latin typeface="黑体" panose="02010609060101010101" pitchFamily="49" charset="-122"/>
                <a:ea typeface="黑体" panose="02010609060101010101" pitchFamily="49" charset="-122"/>
              </a:rPr>
              <a:t>）是由麻省理工学院计算机科学系教授芭芭拉</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利斯科夫于 </a:t>
            </a:r>
            <a:r>
              <a:rPr lang="en-US" altLang="zh-CN" sz="1600" dirty="0">
                <a:latin typeface="黑体" panose="02010609060101010101" pitchFamily="49" charset="-122"/>
                <a:ea typeface="黑体" panose="02010609060101010101" pitchFamily="49" charset="-122"/>
              </a:rPr>
              <a:t>1987 </a:t>
            </a:r>
            <a:r>
              <a:rPr lang="zh-CN" altLang="en-US" sz="1600" dirty="0">
                <a:latin typeface="黑体" panose="02010609060101010101" pitchFamily="49" charset="-122"/>
                <a:ea typeface="黑体" panose="02010609060101010101" pitchFamily="49" charset="-122"/>
              </a:rPr>
              <a:t>年在“面向对象技术的高峰会议”（</a:t>
            </a:r>
            <a:r>
              <a:rPr lang="en-US" altLang="zh-CN" sz="1600" dirty="0">
                <a:latin typeface="黑体" panose="02010609060101010101" pitchFamily="49" charset="-122"/>
                <a:ea typeface="黑体" panose="02010609060101010101" pitchFamily="49" charset="-122"/>
              </a:rPr>
              <a:t>OOPSLA</a:t>
            </a:r>
            <a:r>
              <a:rPr lang="zh-CN" altLang="en-US" sz="1600" dirty="0">
                <a:latin typeface="黑体" panose="02010609060101010101" pitchFamily="49" charset="-122"/>
                <a:ea typeface="黑体" panose="02010609060101010101" pitchFamily="49" charset="-122"/>
              </a:rPr>
              <a:t>）上发表的一</a:t>
            </a:r>
            <a:r>
              <a:rPr lang="zh-CN" altLang="en-US" sz="1600" dirty="0" smtClean="0">
                <a:latin typeface="黑体" panose="02010609060101010101" pitchFamily="49" charset="-122"/>
                <a:ea typeface="黑体" panose="02010609060101010101" pitchFamily="49" charset="-122"/>
              </a:rPr>
              <a:t>篇</a:t>
            </a:r>
            <a:r>
              <a:rPr lang="zh-CN" altLang="en-US" sz="1600" dirty="0">
                <a:latin typeface="黑体" panose="02010609060101010101" pitchFamily="49" charset="-122"/>
                <a:ea typeface="黑体" panose="02010609060101010101" pitchFamily="49" charset="-122"/>
              </a:rPr>
              <a:t>论文</a:t>
            </a:r>
            <a:r>
              <a:rPr lang="en-US" altLang="zh-CN" sz="1600" dirty="0" smtClean="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数据抽象和层次</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Data Abstractionand Hierarchy</a:t>
            </a:r>
            <a:r>
              <a:rPr lang="zh-CN" altLang="en-US" sz="1600" dirty="0">
                <a:latin typeface="黑体" panose="02010609060101010101" pitchFamily="49" charset="-122"/>
                <a:ea typeface="黑体" panose="02010609060101010101" pitchFamily="49" charset="-122"/>
              </a:rPr>
              <a:t>）里提出</a:t>
            </a:r>
            <a:r>
              <a:rPr lang="zh-CN" altLang="en-US" sz="1600" dirty="0" smtClean="0">
                <a:latin typeface="黑体" panose="02010609060101010101" pitchFamily="49" charset="-122"/>
                <a:ea typeface="黑体" panose="02010609060101010101" pitchFamily="49" charset="-122"/>
              </a:rPr>
              <a:t>的</a:t>
            </a:r>
            <a:r>
              <a:rPr lang="en-US" altLang="zh-CN" sz="1600" dirty="0" smtClean="0">
                <a:latin typeface="黑体" panose="02010609060101010101" pitchFamily="49" charset="-122"/>
                <a:ea typeface="黑体" panose="02010609060101010101" pitchFamily="49" charset="-122"/>
              </a:rPr>
              <a:t>.</a:t>
            </a:r>
          </a:p>
          <a:p>
            <a:endParaRPr lang="en-US" altLang="zh-CN" sz="1600" dirty="0">
              <a:latin typeface="黑体" panose="02010609060101010101" pitchFamily="49" charset="-122"/>
              <a:ea typeface="黑体" panose="02010609060101010101" pitchFamily="49" charset="-122"/>
            </a:endParaRPr>
          </a:p>
          <a:p>
            <a:r>
              <a:rPr lang="zh-CN" altLang="en-US" sz="1600" dirty="0" smtClean="0">
                <a:latin typeface="黑体" panose="02010609060101010101" pitchFamily="49" charset="-122"/>
                <a:ea typeface="黑体" panose="02010609060101010101" pitchFamily="49" charset="-122"/>
              </a:rPr>
              <a:t>她在论文中提到：如果</a:t>
            </a:r>
            <a:r>
              <a:rPr lang="en-US" altLang="zh-CN" sz="1600" dirty="0">
                <a:latin typeface="黑体" panose="02010609060101010101" pitchFamily="49" charset="-122"/>
                <a:ea typeface="黑体" panose="02010609060101010101" pitchFamily="49" charset="-122"/>
              </a:rPr>
              <a:t>S</a:t>
            </a:r>
            <a:r>
              <a:rPr lang="zh-CN" altLang="en-US" sz="1600" dirty="0">
                <a:latin typeface="黑体" panose="02010609060101010101" pitchFamily="49" charset="-122"/>
                <a:ea typeface="黑体" panose="02010609060101010101" pitchFamily="49" charset="-122"/>
              </a:rPr>
              <a:t>是</a:t>
            </a:r>
            <a:r>
              <a:rPr lang="en-US" altLang="zh-CN" sz="1600" dirty="0">
                <a:latin typeface="黑体" panose="02010609060101010101" pitchFamily="49" charset="-122"/>
                <a:ea typeface="黑体" panose="02010609060101010101" pitchFamily="49" charset="-122"/>
              </a:rPr>
              <a:t>T</a:t>
            </a:r>
            <a:r>
              <a:rPr lang="zh-CN" altLang="en-US" sz="1600" dirty="0">
                <a:latin typeface="黑体" panose="02010609060101010101" pitchFamily="49" charset="-122"/>
                <a:ea typeface="黑体" panose="02010609060101010101" pitchFamily="49" charset="-122"/>
              </a:rPr>
              <a:t>的子类型，对于</a:t>
            </a:r>
            <a:r>
              <a:rPr lang="en-US" altLang="zh-CN" sz="1600" dirty="0">
                <a:latin typeface="黑体" panose="02010609060101010101" pitchFamily="49" charset="-122"/>
                <a:ea typeface="黑体" panose="02010609060101010101" pitchFamily="49" charset="-122"/>
              </a:rPr>
              <a:t>S</a:t>
            </a:r>
            <a:r>
              <a:rPr lang="zh-CN" altLang="en-US" sz="1600" dirty="0">
                <a:latin typeface="黑体" panose="02010609060101010101" pitchFamily="49" charset="-122"/>
                <a:ea typeface="黑体" panose="02010609060101010101" pitchFamily="49" charset="-122"/>
              </a:rPr>
              <a:t>类型的任意对象，如果将他们看作是</a:t>
            </a:r>
            <a:r>
              <a:rPr lang="en-US" altLang="zh-CN" sz="1600" dirty="0">
                <a:latin typeface="黑体" panose="02010609060101010101" pitchFamily="49" charset="-122"/>
                <a:ea typeface="黑体" panose="02010609060101010101" pitchFamily="49" charset="-122"/>
              </a:rPr>
              <a:t>T</a:t>
            </a:r>
            <a:r>
              <a:rPr lang="zh-CN" altLang="en-US" sz="1600" dirty="0">
                <a:latin typeface="黑体" panose="02010609060101010101" pitchFamily="49" charset="-122"/>
                <a:ea typeface="黑体" panose="02010609060101010101" pitchFamily="49" charset="-122"/>
              </a:rPr>
              <a:t>类型的对象，则对象的行为也理应与期望的行为一致。</a:t>
            </a:r>
            <a:endParaRPr lang="en-US" altLang="zh-CN" sz="1600" dirty="0">
              <a:latin typeface="黑体" panose="02010609060101010101" pitchFamily="49" charset="-122"/>
              <a:ea typeface="黑体" panose="02010609060101010101" pitchFamily="49" charset="-122"/>
            </a:endParaRPr>
          </a:p>
        </p:txBody>
      </p:sp>
      <p:sp>
        <p:nvSpPr>
          <p:cNvPr id="16" name="文本框 15"/>
          <p:cNvSpPr txBox="1"/>
          <p:nvPr/>
        </p:nvSpPr>
        <p:spPr>
          <a:xfrm>
            <a:off x="1306286" y="4778828"/>
            <a:ext cx="8567057" cy="1323439"/>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要理解里氏替换原则，其实就是要理解两个问题</a:t>
            </a:r>
            <a:r>
              <a:rPr lang="zh-CN" altLang="en-US" sz="1600" dirty="0" smtClean="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   </a:t>
            </a:r>
          </a:p>
          <a:p>
            <a:r>
              <a:rPr lang="en-US" altLang="zh-CN" sz="1600" dirty="0" smtClean="0">
                <a:latin typeface="黑体" panose="02010609060101010101" pitchFamily="49" charset="-122"/>
                <a:ea typeface="黑体" panose="02010609060101010101" pitchFamily="49" charset="-122"/>
              </a:rPr>
              <a:t>   1.</a:t>
            </a:r>
            <a:r>
              <a:rPr lang="zh-CN" altLang="en-US" sz="1600" dirty="0" smtClean="0">
                <a:latin typeface="黑体" panose="02010609060101010101" pitchFamily="49" charset="-122"/>
                <a:ea typeface="黑体" panose="02010609060101010101" pitchFamily="49" charset="-122"/>
              </a:rPr>
              <a:t>什么</a:t>
            </a:r>
            <a:r>
              <a:rPr lang="zh-CN" altLang="en-US" sz="1600" dirty="0">
                <a:latin typeface="黑体" panose="02010609060101010101" pitchFamily="49" charset="-122"/>
                <a:ea typeface="黑体" panose="02010609060101010101" pitchFamily="49" charset="-122"/>
              </a:rPr>
              <a:t>是替换</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zh-CN" altLang="en-US" sz="1600" dirty="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   2.</a:t>
            </a:r>
            <a:r>
              <a:rPr lang="zh-CN" altLang="en-US" sz="1600" dirty="0" smtClean="0">
                <a:latin typeface="黑体" panose="02010609060101010101" pitchFamily="49" charset="-122"/>
                <a:ea typeface="黑体" panose="02010609060101010101" pitchFamily="49" charset="-122"/>
              </a:rPr>
              <a:t>什么</a:t>
            </a:r>
            <a:r>
              <a:rPr lang="zh-CN" altLang="en-US" sz="1600" dirty="0">
                <a:latin typeface="黑体" panose="02010609060101010101" pitchFamily="49" charset="-122"/>
                <a:ea typeface="黑体" panose="02010609060101010101" pitchFamily="49" charset="-122"/>
              </a:rPr>
              <a:t>是与期望行为一致的</a:t>
            </a:r>
            <a:r>
              <a:rPr lang="zh-CN" altLang="en-US" sz="1600" dirty="0" smtClean="0">
                <a:latin typeface="黑体" panose="02010609060101010101" pitchFamily="49" charset="-122"/>
                <a:ea typeface="黑体" panose="02010609060101010101" pitchFamily="49" charset="-122"/>
              </a:rPr>
              <a:t>替换？</a:t>
            </a:r>
            <a:endParaRPr lang="zh-CN" altLang="en-US"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0024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5"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里氏替换原则</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64771" y="1316990"/>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30085" y="1357903"/>
            <a:ext cx="1660071" cy="369332"/>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什么是替换</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1164771" y="3676752"/>
            <a:ext cx="3477986" cy="597216"/>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230085" y="3763479"/>
            <a:ext cx="3303814" cy="369332"/>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什么是与期望行为一致的替换</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5" name="文本框 4"/>
          <p:cNvSpPr txBox="1"/>
          <p:nvPr/>
        </p:nvSpPr>
        <p:spPr>
          <a:xfrm>
            <a:off x="1420586" y="2176497"/>
            <a:ext cx="9873343" cy="830997"/>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替换的前提是面向对象语言所支持的多态特性，同一个行为具有多个不同表现形式或形态的能力</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en-US" altLang="zh-CN" sz="1600" dirty="0" smtClean="0">
              <a:latin typeface="黑体" panose="02010609060101010101" pitchFamily="49" charset="-122"/>
              <a:ea typeface="黑体" panose="02010609060101010101" pitchFamily="49" charset="-122"/>
            </a:endParaRPr>
          </a:p>
          <a:p>
            <a:r>
              <a:rPr lang="zh-CN" altLang="en-US" sz="1600" dirty="0" smtClean="0">
                <a:latin typeface="黑体" panose="02010609060101010101" pitchFamily="49" charset="-122"/>
                <a:ea typeface="黑体" panose="02010609060101010101" pitchFamily="49" charset="-122"/>
              </a:rPr>
              <a:t>简单说就是当我的一个方法的参数是一个接口类型时</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这个方法可以接收所有实现过这个接口的实现类</a:t>
            </a:r>
            <a:endParaRPr lang="en-US" altLang="zh-CN" sz="1600" dirty="0">
              <a:latin typeface="黑体" panose="02010609060101010101" pitchFamily="49" charset="-122"/>
              <a:ea typeface="黑体" panose="02010609060101010101" pitchFamily="49" charset="-122"/>
            </a:endParaRPr>
          </a:p>
        </p:txBody>
      </p:sp>
      <p:sp>
        <p:nvSpPr>
          <p:cNvPr id="3" name="文本框 2"/>
          <p:cNvSpPr txBox="1"/>
          <p:nvPr/>
        </p:nvSpPr>
        <p:spPr>
          <a:xfrm>
            <a:off x="1420586" y="4650839"/>
            <a:ext cx="9421585"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在不了解派生类的情况下，仅通过接口或基类的方法，即可清楚的知道方法的行为，而不管哪种派生类的实现，都与接口或基类方法的期望行为一致。</a:t>
            </a:r>
            <a:endParaRPr lang="en-US" altLang="zh-CN" sz="16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4168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5"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里氏替换原则</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64771" y="1316990"/>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06286" y="1357902"/>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场景示例</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5" name="文本框 4"/>
          <p:cNvSpPr txBox="1"/>
          <p:nvPr/>
        </p:nvSpPr>
        <p:spPr>
          <a:xfrm>
            <a:off x="1126670" y="2526868"/>
            <a:ext cx="10874829" cy="1569660"/>
          </a:xfrm>
          <a:prstGeom prst="rect">
            <a:avLst/>
          </a:prstGeom>
          <a:noFill/>
        </p:spPr>
        <p:txBody>
          <a:bodyPr wrap="square" rtlCol="0">
            <a:spAutoFit/>
          </a:bodyPr>
          <a:lstStyle/>
          <a:p>
            <a:r>
              <a:rPr lang="zh-CN" altLang="en-US" sz="1600" dirty="0" smtClean="0">
                <a:latin typeface="黑体" panose="02010609060101010101" pitchFamily="49" charset="-122"/>
                <a:ea typeface="黑体" panose="02010609060101010101" pitchFamily="49" charset="-122"/>
              </a:rPr>
              <a:t>在商</a:t>
            </a:r>
            <a:r>
              <a:rPr lang="zh-CN" altLang="en-US" sz="1600" dirty="0">
                <a:latin typeface="黑体" panose="02010609060101010101" pitchFamily="49" charset="-122"/>
                <a:ea typeface="黑体" panose="02010609060101010101" pitchFamily="49" charset="-122"/>
              </a:rPr>
              <a:t>城项目中</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推出</a:t>
            </a:r>
            <a:r>
              <a:rPr lang="zh-CN" altLang="en-US" sz="1600" dirty="0">
                <a:latin typeface="黑体" panose="02010609060101010101" pitchFamily="49" charset="-122"/>
                <a:ea typeface="黑体" panose="02010609060101010101" pitchFamily="49" charset="-122"/>
              </a:rPr>
              <a:t>了三种促销</a:t>
            </a:r>
            <a:r>
              <a:rPr lang="zh-CN" altLang="en-US" sz="1600" dirty="0" smtClean="0">
                <a:latin typeface="黑体" panose="02010609060101010101" pitchFamily="49" charset="-122"/>
                <a:ea typeface="黑体" panose="02010609060101010101" pitchFamily="49" charset="-122"/>
              </a:rPr>
              <a:t>方式</a:t>
            </a:r>
            <a:r>
              <a:rPr lang="en-US" altLang="zh-CN" sz="1600" dirty="0" smtClean="0">
                <a:latin typeface="黑体" panose="02010609060101010101" pitchFamily="49" charset="-122"/>
                <a:ea typeface="黑体" panose="02010609060101010101" pitchFamily="49" charset="-122"/>
              </a:rPr>
              <a:t>:</a:t>
            </a:r>
          </a:p>
          <a:p>
            <a:r>
              <a:rPr lang="en-US" altLang="zh-CN" sz="1600" dirty="0" smtClean="0">
                <a:latin typeface="黑体" panose="02010609060101010101" pitchFamily="49" charset="-122"/>
                <a:ea typeface="黑体" panose="02010609060101010101" pitchFamily="49" charset="-122"/>
              </a:rPr>
              <a:t>    1</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满减活动，两百以上打八折</a:t>
            </a:r>
            <a:endParaRPr lang="en-US" altLang="zh-CN" sz="1600" dirty="0">
              <a:latin typeface="黑体" panose="02010609060101010101" pitchFamily="49" charset="-122"/>
              <a:ea typeface="黑体" panose="02010609060101010101" pitchFamily="49" charset="-122"/>
            </a:endParaRPr>
          </a:p>
          <a:p>
            <a:r>
              <a:rPr lang="en-US" altLang="zh-CN" sz="1600" dirty="0">
                <a:latin typeface="黑体" panose="02010609060101010101" pitchFamily="49" charset="-122"/>
                <a:ea typeface="黑体" panose="02010609060101010101" pitchFamily="49" charset="-122"/>
              </a:rPr>
              <a:t> </a:t>
            </a:r>
            <a:r>
              <a:rPr lang="en-US" altLang="zh-CN" sz="1600" dirty="0" smtClean="0">
                <a:latin typeface="黑体" panose="02010609060101010101" pitchFamily="49" charset="-122"/>
                <a:ea typeface="黑体" panose="02010609060101010101" pitchFamily="49" charset="-122"/>
              </a:rPr>
              <a:t>   2</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打折活动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全场九折</a:t>
            </a:r>
            <a:endParaRPr lang="en-US" altLang="zh-CN" sz="1600" dirty="0">
              <a:latin typeface="黑体" panose="02010609060101010101" pitchFamily="49" charset="-122"/>
              <a:ea typeface="黑体" panose="02010609060101010101" pitchFamily="49" charset="-122"/>
            </a:endParaRPr>
          </a:p>
          <a:p>
            <a:r>
              <a:rPr lang="en-US" altLang="zh-CN" sz="1600" dirty="0">
                <a:latin typeface="黑体" panose="02010609060101010101" pitchFamily="49" charset="-122"/>
                <a:ea typeface="黑体" panose="02010609060101010101" pitchFamily="49" charset="-122"/>
              </a:rPr>
              <a:t> </a:t>
            </a:r>
            <a:r>
              <a:rPr lang="en-US" altLang="zh-CN" sz="1600" dirty="0" smtClean="0">
                <a:latin typeface="黑体" panose="02010609060101010101" pitchFamily="49" charset="-122"/>
                <a:ea typeface="黑体" panose="02010609060101010101" pitchFamily="49" charset="-122"/>
              </a:rPr>
              <a:t>   3</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返现活动</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消费超</a:t>
            </a:r>
            <a:r>
              <a:rPr lang="en-US" altLang="zh-CN" sz="1600" dirty="0">
                <a:latin typeface="黑体" panose="02010609060101010101" pitchFamily="49" charset="-122"/>
                <a:ea typeface="黑体" panose="02010609060101010101" pitchFamily="49" charset="-122"/>
              </a:rPr>
              <a:t>1000,</a:t>
            </a:r>
            <a:r>
              <a:rPr lang="zh-CN" altLang="en-US" sz="1600" dirty="0">
                <a:latin typeface="黑体" panose="02010609060101010101" pitchFamily="49" charset="-122"/>
                <a:ea typeface="黑体" panose="02010609060101010101" pitchFamily="49" charset="-122"/>
              </a:rPr>
              <a:t>返</a:t>
            </a:r>
            <a:r>
              <a:rPr lang="en-US" altLang="zh-CN" sz="1600" dirty="0">
                <a:latin typeface="黑体" panose="02010609060101010101" pitchFamily="49" charset="-122"/>
                <a:ea typeface="黑体" panose="02010609060101010101" pitchFamily="49" charset="-122"/>
              </a:rPr>
              <a:t>200.</a:t>
            </a:r>
          </a:p>
          <a:p>
            <a:endParaRPr lang="en-US" altLang="zh-CN" sz="1600" dirty="0">
              <a:latin typeface="黑体" panose="02010609060101010101" pitchFamily="49" charset="-122"/>
              <a:ea typeface="黑体" panose="02010609060101010101" pitchFamily="49" charset="-122"/>
            </a:endParaRPr>
          </a:p>
          <a:p>
            <a:endParaRPr lang="en-US" altLang="zh-CN" sz="1600" dirty="0">
              <a:latin typeface="黑体" panose="02010609060101010101" pitchFamily="49" charset="-122"/>
              <a:ea typeface="黑体" panose="02010609060101010101" pitchFamily="49" charset="-122"/>
            </a:endParaRPr>
          </a:p>
        </p:txBody>
      </p:sp>
      <p:sp>
        <p:nvSpPr>
          <p:cNvPr id="2" name="文本框 1"/>
          <p:cNvSpPr txBox="1"/>
          <p:nvPr/>
        </p:nvSpPr>
        <p:spPr>
          <a:xfrm>
            <a:off x="1164771" y="4239849"/>
            <a:ext cx="8931728" cy="584775"/>
          </a:xfrm>
          <a:prstGeom prst="rect">
            <a:avLst/>
          </a:prstGeom>
          <a:noFill/>
        </p:spPr>
        <p:txBody>
          <a:bodyPr wrap="square" rtlCol="0">
            <a:spAutoFit/>
          </a:bodyPr>
          <a:lstStyle/>
          <a:p>
            <a:r>
              <a:rPr lang="zh-CN" altLang="en-US" sz="1600" dirty="0" smtClean="0">
                <a:latin typeface="黑体" panose="02010609060101010101" pitchFamily="49" charset="-122"/>
                <a:ea typeface="黑体" panose="02010609060101010101" pitchFamily="49" charset="-122"/>
              </a:rPr>
              <a:t>请同学们设计一个结算接口及其实现类</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该接口的结算方法能够对用户的最终消费金额进行一个计算</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计算结果需要满足上面的多种促销方式</a:t>
            </a:r>
            <a:r>
              <a:rPr lang="en-US" altLang="zh-CN" sz="1600" dirty="0" smtClean="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9048793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接口隔离原则</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64771" y="1316990"/>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06286" y="1357902"/>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官方定义</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1164771" y="3794495"/>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06286" y="3835407"/>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通俗解释</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5" name="文本框 14"/>
          <p:cNvSpPr txBox="1"/>
          <p:nvPr/>
        </p:nvSpPr>
        <p:spPr>
          <a:xfrm>
            <a:off x="1551213" y="4668628"/>
            <a:ext cx="8077200"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上面两个定义的含义用一句话概括就是：要为各个类建立它们需要的专用接口，而不要试图去建立一个很庞大的接口供所有依赖它的类去调用。 </a:t>
            </a:r>
          </a:p>
        </p:txBody>
      </p:sp>
      <p:sp>
        <p:nvSpPr>
          <p:cNvPr id="5" name="文本框 4"/>
          <p:cNvSpPr txBox="1"/>
          <p:nvPr/>
        </p:nvSpPr>
        <p:spPr>
          <a:xfrm>
            <a:off x="1551213" y="2213232"/>
            <a:ext cx="10052958" cy="1077218"/>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&lt;&lt;</a:t>
            </a:r>
            <a:r>
              <a:rPr lang="zh-CN" altLang="en-US" sz="1600" dirty="0">
                <a:latin typeface="黑体" panose="02010609060101010101" pitchFamily="49" charset="-122"/>
                <a:ea typeface="黑体" panose="02010609060101010101" pitchFamily="49" charset="-122"/>
              </a:rPr>
              <a:t>代码整洁之道</a:t>
            </a:r>
            <a:r>
              <a:rPr lang="en-US" altLang="zh-CN" sz="1600" dirty="0">
                <a:latin typeface="黑体" panose="02010609060101010101" pitchFamily="49" charset="-122"/>
                <a:ea typeface="黑体" panose="02010609060101010101" pitchFamily="49" charset="-122"/>
              </a:rPr>
              <a:t>&gt;&gt;</a:t>
            </a:r>
            <a:r>
              <a:rPr lang="zh-CN" altLang="en-US" sz="1600" dirty="0">
                <a:latin typeface="黑体" panose="02010609060101010101" pitchFamily="49" charset="-122"/>
                <a:ea typeface="黑体" panose="02010609060101010101" pitchFamily="49" charset="-122"/>
              </a:rPr>
              <a:t>作者罗伯特 </a:t>
            </a:r>
            <a:r>
              <a:rPr lang="en-US" altLang="zh-CN" sz="1600" dirty="0">
                <a:latin typeface="黑体" panose="02010609060101010101" pitchFamily="49" charset="-122"/>
                <a:ea typeface="黑体" panose="02010609060101010101" pitchFamily="49" charset="-122"/>
              </a:rPr>
              <a:t>C·</a:t>
            </a:r>
            <a:r>
              <a:rPr lang="zh-CN" altLang="en-US" sz="1600" dirty="0">
                <a:latin typeface="黑体" panose="02010609060101010101" pitchFamily="49" charset="-122"/>
                <a:ea typeface="黑体" panose="02010609060101010101" pitchFamily="49" charset="-122"/>
              </a:rPr>
              <a:t>马丁 为 “接口隔离原则” 的定义是：客户端不应该被迫依赖于它不使用的方法（</a:t>
            </a:r>
            <a:r>
              <a:rPr lang="en-US" altLang="zh-CN" sz="1600" dirty="0">
                <a:latin typeface="黑体" panose="02010609060101010101" pitchFamily="49" charset="-122"/>
                <a:ea typeface="黑体" panose="02010609060101010101" pitchFamily="49" charset="-122"/>
              </a:rPr>
              <a:t>Clients should not be forced to depend on methods they do not use</a:t>
            </a:r>
            <a:r>
              <a:rPr lang="zh-CN" altLang="en-US" sz="1600" dirty="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en-US" altLang="zh-CN" sz="1600" dirty="0">
              <a:latin typeface="黑体" panose="02010609060101010101" pitchFamily="49" charset="-122"/>
              <a:ea typeface="黑体" panose="02010609060101010101" pitchFamily="49" charset="-122"/>
            </a:endParaRPr>
          </a:p>
          <a:p>
            <a:r>
              <a:rPr lang="zh-CN" altLang="en-US" sz="1600" dirty="0" smtClean="0">
                <a:latin typeface="黑体" panose="02010609060101010101" pitchFamily="49" charset="-122"/>
                <a:ea typeface="黑体" panose="02010609060101010101" pitchFamily="49" charset="-122"/>
              </a:rPr>
              <a:t>该</a:t>
            </a:r>
            <a:r>
              <a:rPr lang="zh-CN" altLang="en-US" sz="1600" dirty="0">
                <a:latin typeface="黑体" panose="02010609060101010101" pitchFamily="49" charset="-122"/>
                <a:ea typeface="黑体" panose="02010609060101010101" pitchFamily="49" charset="-122"/>
              </a:rPr>
              <a:t>原则还有另外一个定义：一个类对另一个类的依赖应该建立在最小的接口上</a:t>
            </a:r>
          </a:p>
        </p:txBody>
      </p:sp>
    </p:spTree>
    <p:extLst>
      <p:ext uri="{BB962C8B-B14F-4D97-AF65-F5344CB8AC3E}">
        <p14:creationId xmlns:p14="http://schemas.microsoft.com/office/powerpoint/2010/main" val="334698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15"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接口隔离原则</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64771" y="1316990"/>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06286" y="1357902"/>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场景示例  </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5" name="文本框 14"/>
          <p:cNvSpPr txBox="1"/>
          <p:nvPr/>
        </p:nvSpPr>
        <p:spPr>
          <a:xfrm>
            <a:off x="1616527" y="4744828"/>
            <a:ext cx="9182101" cy="1077218"/>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需求</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后台管理系统要实现删除用户的功能，希望用户系统提供一个删除用户的接口</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应该如何设计这个</a:t>
            </a:r>
            <a:r>
              <a:rPr lang="zh-CN" altLang="en-US" sz="1600" dirty="0" smtClean="0">
                <a:latin typeface="黑体" panose="02010609060101010101" pitchFamily="49" charset="-122"/>
                <a:ea typeface="黑体" panose="02010609060101010101" pitchFamily="49" charset="-122"/>
              </a:rPr>
              <a:t>接口 </a:t>
            </a:r>
            <a:r>
              <a:rPr lang="en-US" altLang="zh-CN" sz="1600" dirty="0" smtClean="0">
                <a:latin typeface="黑体" panose="02010609060101010101" pitchFamily="49" charset="-122"/>
                <a:ea typeface="黑体" panose="02010609060101010101" pitchFamily="49" charset="-122"/>
              </a:rPr>
              <a:t>?</a:t>
            </a:r>
          </a:p>
          <a:p>
            <a:endParaRPr lang="en-US" altLang="zh-CN" sz="1600" dirty="0" smtClean="0">
              <a:latin typeface="黑体" panose="02010609060101010101" pitchFamily="49" charset="-122"/>
              <a:ea typeface="黑体" panose="02010609060101010101" pitchFamily="49" charset="-122"/>
            </a:endParaRPr>
          </a:p>
          <a:p>
            <a:r>
              <a:rPr lang="zh-CN" altLang="en-US" sz="1600" dirty="0">
                <a:latin typeface="黑体" panose="02010609060101010101" pitchFamily="49" charset="-122"/>
                <a:ea typeface="黑体" panose="02010609060101010101" pitchFamily="49" charset="-122"/>
              </a:rPr>
              <a:t>请同学们用</a:t>
            </a:r>
            <a:r>
              <a:rPr lang="en-US" altLang="zh-CN" sz="1600" dirty="0">
                <a:latin typeface="黑体" panose="02010609060101010101" pitchFamily="49" charset="-122"/>
                <a:ea typeface="黑体" panose="02010609060101010101" pitchFamily="49" charset="-122"/>
              </a:rPr>
              <a:t>UML</a:t>
            </a:r>
            <a:r>
              <a:rPr lang="zh-CN" altLang="en-US" sz="1600" dirty="0">
                <a:latin typeface="黑体" panose="02010609060101010101" pitchFamily="49" charset="-122"/>
                <a:ea typeface="黑体" panose="02010609060101010101" pitchFamily="49" charset="-122"/>
              </a:rPr>
              <a:t>类图描述出上面需求中存在的</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类与类 类与接口之间的关系</a:t>
            </a:r>
            <a:endParaRPr lang="en-US" altLang="zh-CN" sz="1600" dirty="0">
              <a:latin typeface="黑体" panose="02010609060101010101" pitchFamily="49" charset="-122"/>
              <a:ea typeface="黑体" panose="02010609060101010101" pitchFamily="49" charset="-122"/>
            </a:endParaRPr>
          </a:p>
        </p:txBody>
      </p:sp>
      <p:sp>
        <p:nvSpPr>
          <p:cNvPr id="5" name="文本框 4"/>
          <p:cNvSpPr txBox="1"/>
          <p:nvPr/>
        </p:nvSpPr>
        <p:spPr>
          <a:xfrm>
            <a:off x="1551213" y="2034161"/>
            <a:ext cx="10052958"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微服务用户系统提供了一组跟用户相关的 </a:t>
            </a:r>
            <a:r>
              <a:rPr lang="en-US" altLang="zh-CN" sz="1600" dirty="0">
                <a:latin typeface="黑体" panose="02010609060101010101" pitchFamily="49" charset="-122"/>
                <a:ea typeface="黑体" panose="02010609060101010101" pitchFamily="49" charset="-122"/>
              </a:rPr>
              <a:t>API </a:t>
            </a:r>
            <a:r>
              <a:rPr lang="zh-CN" altLang="en-US" sz="1600" dirty="0">
                <a:latin typeface="黑体" panose="02010609060101010101" pitchFamily="49" charset="-122"/>
                <a:ea typeface="黑体" panose="02010609060101010101" pitchFamily="49" charset="-122"/>
              </a:rPr>
              <a:t>给其他系统 使用，比如：注册、登录、获取用户信息等。</a:t>
            </a:r>
          </a:p>
        </p:txBody>
      </p:sp>
      <p:pic>
        <p:nvPicPr>
          <p:cNvPr id="2" name="图片 1"/>
          <p:cNvPicPr>
            <a:picLocks noChangeAspect="1"/>
          </p:cNvPicPr>
          <p:nvPr/>
        </p:nvPicPr>
        <p:blipFill>
          <a:blip r:embed="rId2"/>
          <a:stretch>
            <a:fillRect/>
          </a:stretch>
        </p:blipFill>
        <p:spPr>
          <a:xfrm>
            <a:off x="1551213" y="2550981"/>
            <a:ext cx="8904514" cy="1369512"/>
          </a:xfrm>
          <a:prstGeom prst="rect">
            <a:avLst/>
          </a:prstGeom>
        </p:spPr>
      </p:pic>
    </p:spTree>
    <p:extLst>
      <p:ext uri="{BB962C8B-B14F-4D97-AF65-F5344CB8AC3E}">
        <p14:creationId xmlns:p14="http://schemas.microsoft.com/office/powerpoint/2010/main" val="205803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依赖倒置原则</a:t>
            </a:r>
            <a:endParaRPr lang="zh-CN" altLang="en-US" sz="3200" b="1" dirty="0">
              <a:latin typeface="黑体" panose="02010609060101010101" pitchFamily="49" charset="-122"/>
              <a:ea typeface="黑体" panose="02010609060101010101" pitchFamily="49" charset="-122"/>
            </a:endParaRP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64771" y="1316990"/>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06286" y="1357902"/>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官方定义</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1164771" y="3794495"/>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06286" y="3835407"/>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通俗解释</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5" name="文本框 14"/>
          <p:cNvSpPr txBox="1"/>
          <p:nvPr/>
        </p:nvSpPr>
        <p:spPr>
          <a:xfrm>
            <a:off x="1551213" y="4668628"/>
            <a:ext cx="8616044" cy="584775"/>
          </a:xfrm>
          <a:prstGeom prst="rect">
            <a:avLst/>
          </a:prstGeom>
          <a:noFill/>
        </p:spPr>
        <p:txBody>
          <a:bodyPr wrap="square" rtlCol="0">
            <a:spAutoFit/>
          </a:bodyPr>
          <a:lstStyle/>
          <a:p>
            <a:r>
              <a:rPr lang="zh-CN" altLang="en-US" sz="1600" dirty="0" smtClean="0">
                <a:latin typeface="黑体" panose="02010609060101010101" pitchFamily="49" charset="-122"/>
                <a:ea typeface="黑体" panose="02010609060101010101" pitchFamily="49" charset="-122"/>
              </a:rPr>
              <a:t>依赖倒置原则想要表达的是</a:t>
            </a:r>
            <a:r>
              <a:rPr lang="en-US" altLang="zh-CN" sz="1600" dirty="0" smtClean="0">
                <a:latin typeface="黑体" panose="02010609060101010101" pitchFamily="49" charset="-122"/>
                <a:ea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rPr>
              <a:t>由于</a:t>
            </a:r>
            <a:r>
              <a:rPr lang="zh-CN" altLang="en-US" sz="1600" dirty="0">
                <a:latin typeface="黑体" panose="02010609060101010101" pitchFamily="49" charset="-122"/>
                <a:ea typeface="黑体" panose="02010609060101010101" pitchFamily="49" charset="-122"/>
              </a:rPr>
              <a:t>在软件设计中，细节具有多变性，而抽象层则相对稳定，因此以抽象为基础搭建起来的架构要比以细节为基础搭建起来的架构要稳定得多</a:t>
            </a:r>
            <a:r>
              <a:rPr lang="zh-CN" altLang="en-US" sz="1600" dirty="0" smtClean="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5" name="文本框 4"/>
          <p:cNvSpPr txBox="1"/>
          <p:nvPr/>
        </p:nvSpPr>
        <p:spPr>
          <a:xfrm>
            <a:off x="1551213" y="2205739"/>
            <a:ext cx="10052958" cy="1077218"/>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依赖倒置原则</a:t>
            </a:r>
            <a:r>
              <a:rPr lang="zh-CN" altLang="en-US" sz="1600" dirty="0" smtClean="0">
                <a:latin typeface="黑体" panose="02010609060101010101" pitchFamily="49" charset="-122"/>
                <a:ea typeface="黑体" panose="02010609060101010101" pitchFamily="49" charset="-122"/>
              </a:rPr>
              <a:t>是</a:t>
            </a:r>
            <a:r>
              <a:rPr lang="zh-CN" altLang="en-US" sz="1600" dirty="0">
                <a:latin typeface="黑体" panose="02010609060101010101" pitchFamily="49" charset="-122"/>
                <a:ea typeface="黑体" panose="02010609060101010101" pitchFamily="49" charset="-122"/>
              </a:rPr>
              <a:t>罗伯特 </a:t>
            </a:r>
            <a:r>
              <a:rPr lang="en-US" altLang="zh-CN" sz="1600" dirty="0">
                <a:latin typeface="黑体" panose="02010609060101010101" pitchFamily="49" charset="-122"/>
                <a:ea typeface="黑体" panose="02010609060101010101" pitchFamily="49" charset="-122"/>
              </a:rPr>
              <a:t>C·</a:t>
            </a:r>
            <a:r>
              <a:rPr lang="zh-CN" altLang="en-US" sz="1600" dirty="0">
                <a:latin typeface="黑体" panose="02010609060101010101" pitchFamily="49" charset="-122"/>
                <a:ea typeface="黑体" panose="02010609060101010101" pitchFamily="49" charset="-122"/>
              </a:rPr>
              <a:t>马丁</a:t>
            </a:r>
            <a:r>
              <a:rPr lang="zh-CN" altLang="en-US" sz="1600" dirty="0" smtClean="0">
                <a:latin typeface="黑体" panose="02010609060101010101" pitchFamily="49" charset="-122"/>
                <a:ea typeface="黑体" panose="02010609060101010101" pitchFamily="49" charset="-122"/>
              </a:rPr>
              <a:t>于</a:t>
            </a:r>
            <a:r>
              <a:rPr lang="en-US" altLang="zh-CN" sz="1600" dirty="0">
                <a:latin typeface="黑体" panose="02010609060101010101" pitchFamily="49" charset="-122"/>
                <a:ea typeface="黑体" panose="02010609060101010101" pitchFamily="49" charset="-122"/>
              </a:rPr>
              <a:t>1996</a:t>
            </a:r>
            <a:r>
              <a:rPr lang="zh-CN" altLang="en-US" sz="1600" dirty="0">
                <a:latin typeface="黑体" panose="02010609060101010101" pitchFamily="49" charset="-122"/>
                <a:ea typeface="黑体" panose="02010609060101010101" pitchFamily="49" charset="-122"/>
              </a:rPr>
              <a:t>年在</a:t>
            </a:r>
            <a:r>
              <a:rPr lang="en-US" altLang="zh-CN" sz="1600" dirty="0">
                <a:latin typeface="黑体" panose="02010609060101010101" pitchFamily="49" charset="-122"/>
                <a:ea typeface="黑体" panose="02010609060101010101" pitchFamily="49" charset="-122"/>
              </a:rPr>
              <a:t>C++Report</a:t>
            </a:r>
            <a:r>
              <a:rPr lang="zh-CN" altLang="en-US" sz="1600" dirty="0">
                <a:latin typeface="黑体" panose="02010609060101010101" pitchFamily="49" charset="-122"/>
                <a:ea typeface="黑体" panose="02010609060101010101" pitchFamily="49" charset="-122"/>
              </a:rPr>
              <a:t>上发表的文章中提出的</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a:p>
            <a:endParaRPr lang="en-US" altLang="zh-CN" sz="1600" dirty="0">
              <a:latin typeface="黑体" panose="02010609060101010101" pitchFamily="49" charset="-122"/>
              <a:ea typeface="黑体" panose="02010609060101010101" pitchFamily="49" charset="-122"/>
            </a:endParaRPr>
          </a:p>
          <a:p>
            <a:r>
              <a:rPr lang="zh-CN" altLang="en-US" sz="1600" dirty="0">
                <a:latin typeface="黑体" panose="02010609060101010101" pitchFamily="49" charset="-122"/>
                <a:ea typeface="黑体" panose="02010609060101010101" pitchFamily="49" charset="-122"/>
              </a:rPr>
              <a:t>依赖倒置原则（</a:t>
            </a:r>
            <a:r>
              <a:rPr lang="en-US" altLang="zh-CN" sz="1600" dirty="0">
                <a:latin typeface="黑体" panose="02010609060101010101" pitchFamily="49" charset="-122"/>
                <a:ea typeface="黑体" panose="02010609060101010101" pitchFamily="49" charset="-122"/>
              </a:rPr>
              <a:t>Dependence Inversion Principle</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DIP</a:t>
            </a:r>
            <a:r>
              <a:rPr lang="zh-CN" altLang="en-US" sz="1600" dirty="0">
                <a:latin typeface="黑体" panose="02010609060101010101" pitchFamily="49" charset="-122"/>
                <a:ea typeface="黑体" panose="02010609060101010101" pitchFamily="49" charset="-122"/>
              </a:rPr>
              <a:t>）是指在设计代码架构时，高层模块不应该依赖于底层模块，二者都应该依赖于抽象。抽象不应该依赖于细节，细节应该依赖于抽象。</a:t>
            </a:r>
          </a:p>
        </p:txBody>
      </p:sp>
    </p:spTree>
    <p:extLst>
      <p:ext uri="{BB962C8B-B14F-4D97-AF65-F5344CB8AC3E}">
        <p14:creationId xmlns:p14="http://schemas.microsoft.com/office/powerpoint/2010/main" val="52662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15"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依赖倒置原则</a:t>
            </a:r>
            <a:endParaRPr lang="zh-CN" altLang="en-US" sz="3200" b="1" dirty="0">
              <a:latin typeface="黑体" panose="02010609060101010101" pitchFamily="49" charset="-122"/>
              <a:ea typeface="黑体" panose="02010609060101010101" pitchFamily="49" charset="-122"/>
            </a:endParaRPr>
          </a:p>
        </p:txBody>
      </p:sp>
      <p:sp>
        <p:nvSpPr>
          <p:cNvPr id="5" name="棱台 4"/>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棱台 5"/>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stretch>
            <a:fillRect/>
          </a:stretch>
        </p:blipFill>
        <p:spPr>
          <a:xfrm>
            <a:off x="332015" y="2548393"/>
            <a:ext cx="5315758" cy="2424325"/>
          </a:xfrm>
          <a:prstGeom prst="rect">
            <a:avLst/>
          </a:prstGeom>
        </p:spPr>
      </p:pic>
      <p:pic>
        <p:nvPicPr>
          <p:cNvPr id="10" name="图片 9"/>
          <p:cNvPicPr>
            <a:picLocks noChangeAspect="1"/>
          </p:cNvPicPr>
          <p:nvPr/>
        </p:nvPicPr>
        <p:blipFill>
          <a:blip r:embed="rId3"/>
          <a:stretch>
            <a:fillRect/>
          </a:stretch>
        </p:blipFill>
        <p:spPr>
          <a:xfrm>
            <a:off x="6468882" y="2536944"/>
            <a:ext cx="5067209" cy="2435774"/>
          </a:xfrm>
          <a:prstGeom prst="rect">
            <a:avLst/>
          </a:prstGeom>
        </p:spPr>
      </p:pic>
      <p:sp>
        <p:nvSpPr>
          <p:cNvPr id="11" name="矩形 10"/>
          <p:cNvSpPr/>
          <p:nvPr/>
        </p:nvSpPr>
        <p:spPr>
          <a:xfrm>
            <a:off x="370115" y="1859354"/>
            <a:ext cx="1932216" cy="419101"/>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29987" y="1905000"/>
            <a:ext cx="1812471" cy="319025"/>
          </a:xfrm>
          <a:prstGeom prst="rect">
            <a:avLst/>
          </a:prstGeom>
          <a:noFill/>
        </p:spPr>
        <p:txBody>
          <a:bodyPr wrap="square" rtlCol="0">
            <a:spAutoFit/>
          </a:bodyPr>
          <a:lstStyle/>
          <a:p>
            <a:r>
              <a:rPr lang="zh-CN" altLang="en-US" sz="1400" b="1" dirty="0" smtClean="0">
                <a:solidFill>
                  <a:schemeClr val="bg1"/>
                </a:solidFill>
                <a:latin typeface="黑体" panose="02010609060101010101" pitchFamily="49" charset="-122"/>
                <a:ea typeface="黑体" panose="02010609060101010101" pitchFamily="49" charset="-122"/>
              </a:rPr>
              <a:t>传统自顶向下的设计</a:t>
            </a:r>
            <a:endParaRPr lang="zh-CN" altLang="en-US" sz="1400" b="1"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6468882" y="1813708"/>
            <a:ext cx="2509157" cy="417801"/>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528755" y="1859354"/>
            <a:ext cx="2487385" cy="307777"/>
          </a:xfrm>
          <a:prstGeom prst="rect">
            <a:avLst/>
          </a:prstGeom>
          <a:noFill/>
        </p:spPr>
        <p:txBody>
          <a:bodyPr wrap="square" rtlCol="0">
            <a:spAutoFit/>
          </a:bodyPr>
          <a:lstStyle/>
          <a:p>
            <a:r>
              <a:rPr lang="zh-CN" altLang="en-US" sz="1400" b="1" dirty="0" smtClean="0">
                <a:solidFill>
                  <a:schemeClr val="bg1"/>
                </a:solidFill>
                <a:latin typeface="黑体" panose="02010609060101010101" pitchFamily="49" charset="-122"/>
                <a:ea typeface="黑体" panose="02010609060101010101" pitchFamily="49" charset="-122"/>
              </a:rPr>
              <a:t>根据依赖倒置原则进行设计</a:t>
            </a:r>
            <a:endParaRPr lang="zh-CN" altLang="en-US" sz="14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7446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依赖倒置原则</a:t>
            </a:r>
            <a:endParaRPr lang="zh-CN" altLang="en-US" sz="3200" b="1" dirty="0">
              <a:latin typeface="黑体" panose="02010609060101010101" pitchFamily="49" charset="-122"/>
              <a:ea typeface="黑体" panose="02010609060101010101" pitchFamily="49" charset="-122"/>
            </a:endParaRPr>
          </a:p>
        </p:txBody>
      </p:sp>
      <p:sp>
        <p:nvSpPr>
          <p:cNvPr id="5" name="棱台 4"/>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棱台 5"/>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349828" y="1502047"/>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91343" y="1542959"/>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场景示例  </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1894114" y="2443844"/>
            <a:ext cx="9269186" cy="830997"/>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假设我们现在要组装一台电脑</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需要的配件有 </a:t>
            </a:r>
            <a:r>
              <a:rPr lang="en-US" altLang="zh-CN" sz="1600" dirty="0">
                <a:latin typeface="黑体" panose="02010609060101010101" pitchFamily="49" charset="-122"/>
                <a:ea typeface="黑体" panose="02010609060101010101" pitchFamily="49" charset="-122"/>
              </a:rPr>
              <a:t>cpu</a:t>
            </a:r>
            <a:r>
              <a:rPr lang="zh-CN" altLang="en-US" sz="1600" dirty="0">
                <a:latin typeface="黑体" panose="02010609060101010101" pitchFamily="49" charset="-122"/>
                <a:ea typeface="黑体" panose="02010609060101010101" pitchFamily="49" charset="-122"/>
              </a:rPr>
              <a:t>，硬盘，内存条。只有这些配置都有了，计算机才能正常的运行</a:t>
            </a:r>
            <a:r>
              <a:rPr lang="zh-CN" altLang="en-US" sz="1600" dirty="0" smtClean="0">
                <a:latin typeface="黑体" panose="02010609060101010101" pitchFamily="49" charset="-122"/>
                <a:ea typeface="黑体" panose="02010609060101010101" pitchFamily="49" charset="-122"/>
              </a:rPr>
              <a:t>。</a:t>
            </a:r>
            <a:r>
              <a:rPr lang="en-US" altLang="zh-CN" sz="1600" dirty="0" smtClean="0">
                <a:latin typeface="黑体" panose="02010609060101010101" pitchFamily="49" charset="-122"/>
                <a:ea typeface="黑体" panose="02010609060101010101" pitchFamily="49" charset="-122"/>
              </a:rPr>
              <a:t>cpu</a:t>
            </a:r>
            <a:r>
              <a:rPr lang="zh-CN" altLang="en-US" sz="1600" dirty="0">
                <a:latin typeface="黑体" panose="02010609060101010101" pitchFamily="49" charset="-122"/>
                <a:ea typeface="黑体" panose="02010609060101010101" pitchFamily="49" charset="-122"/>
              </a:rPr>
              <a:t>有很多选择，如</a:t>
            </a:r>
            <a:r>
              <a:rPr lang="en-US" altLang="zh-CN" sz="1600" dirty="0">
                <a:latin typeface="黑体" panose="02010609060101010101" pitchFamily="49" charset="-122"/>
                <a:ea typeface="黑体" panose="02010609060101010101" pitchFamily="49" charset="-122"/>
              </a:rPr>
              <a:t>Intel</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AMD</a:t>
            </a:r>
            <a:r>
              <a:rPr lang="zh-CN" altLang="en-US" sz="1600" dirty="0">
                <a:latin typeface="黑体" panose="02010609060101010101" pitchFamily="49" charset="-122"/>
                <a:ea typeface="黑体" panose="02010609060101010101" pitchFamily="49" charset="-122"/>
              </a:rPr>
              <a:t>等，硬盘可以选择希捷，西数等，内存条可以选择金士顿，海盗船等</a:t>
            </a:r>
            <a:r>
              <a:rPr lang="zh-CN" altLang="en-US" sz="1600" dirty="0" smtClean="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17" name="文本框 16"/>
          <p:cNvSpPr txBox="1"/>
          <p:nvPr/>
        </p:nvSpPr>
        <p:spPr>
          <a:xfrm>
            <a:off x="1894114" y="3914468"/>
            <a:ext cx="7489372"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请同学们用</a:t>
            </a:r>
            <a:r>
              <a:rPr lang="en-US" altLang="zh-CN" sz="1600" dirty="0">
                <a:latin typeface="黑体" panose="02010609060101010101" pitchFamily="49" charset="-122"/>
                <a:ea typeface="黑体" panose="02010609060101010101" pitchFamily="49" charset="-122"/>
              </a:rPr>
              <a:t>UML</a:t>
            </a:r>
            <a:r>
              <a:rPr lang="zh-CN" altLang="en-US" sz="1600" dirty="0">
                <a:latin typeface="黑体" panose="02010609060101010101" pitchFamily="49" charset="-122"/>
                <a:ea typeface="黑体" panose="02010609060101010101" pitchFamily="49" charset="-122"/>
              </a:rPr>
              <a:t>类图</a:t>
            </a:r>
            <a:r>
              <a:rPr lang="zh-CN" altLang="en-US" sz="1600" dirty="0" smtClean="0">
                <a:latin typeface="黑体" panose="02010609060101010101" pitchFamily="49" charset="-122"/>
                <a:ea typeface="黑体" panose="02010609060101010101" pitchFamily="49" charset="-122"/>
              </a:rPr>
              <a:t>描述出上面需求中存在的</a:t>
            </a:r>
            <a:r>
              <a:rPr lang="en-US" altLang="zh-CN" sz="1600" dirty="0" smtClean="0">
                <a:latin typeface="黑体" panose="02010609060101010101" pitchFamily="49" charset="-122"/>
                <a:ea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rPr>
              <a:t>类</a:t>
            </a:r>
            <a:r>
              <a:rPr lang="zh-CN" altLang="en-US" sz="1600" dirty="0">
                <a:latin typeface="黑体" panose="02010609060101010101" pitchFamily="49" charset="-122"/>
                <a:ea typeface="黑体" panose="02010609060101010101" pitchFamily="49" charset="-122"/>
              </a:rPr>
              <a:t>与类 类与接口之间的关系</a:t>
            </a:r>
            <a:endParaRPr lang="en-US" altLang="zh-CN"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7503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2"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椭圆 43"/>
          <p:cNvSpPr/>
          <p:nvPr/>
        </p:nvSpPr>
        <p:spPr>
          <a:xfrm>
            <a:off x="5040086" y="3614058"/>
            <a:ext cx="1970313" cy="903514"/>
          </a:xfrm>
          <a:prstGeom prst="ellipse">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5274127" y="3829540"/>
            <a:ext cx="1545772" cy="461665"/>
          </a:xfrm>
          <a:prstGeom prst="rect">
            <a:avLst/>
          </a:prstGeom>
          <a:noFill/>
        </p:spPr>
        <p:txBody>
          <a:bodyPr wrap="square" rtlCol="0">
            <a:spAutoFit/>
          </a:bodyPr>
          <a:lstStyle/>
          <a:p>
            <a:r>
              <a:rPr lang="zh-CN" altLang="en-US" sz="2400" b="1" dirty="0" smtClean="0"/>
              <a:t>代码质量</a:t>
            </a:r>
            <a:endParaRPr lang="zh-CN" altLang="en-US" sz="2400" b="1" dirty="0"/>
          </a:p>
        </p:txBody>
      </p:sp>
      <p:sp>
        <p:nvSpPr>
          <p:cNvPr id="46" name="文本框 45"/>
          <p:cNvSpPr txBox="1"/>
          <p:nvPr/>
        </p:nvSpPr>
        <p:spPr>
          <a:xfrm>
            <a:off x="3282043" y="1651120"/>
            <a:ext cx="1284514" cy="369332"/>
          </a:xfrm>
          <a:prstGeom prst="rect">
            <a:avLst/>
          </a:prstGeom>
          <a:noFill/>
        </p:spPr>
        <p:txBody>
          <a:bodyPr wrap="square" rtlCol="0">
            <a:spAutoFit/>
          </a:bodyPr>
          <a:lstStyle/>
          <a:p>
            <a:r>
              <a:rPr lang="zh-CN" altLang="en-US" dirty="0" smtClean="0"/>
              <a:t>可维护性</a:t>
            </a:r>
            <a:endParaRPr lang="zh-CN" altLang="en-US" dirty="0"/>
          </a:p>
        </p:txBody>
      </p:sp>
      <p:sp>
        <p:nvSpPr>
          <p:cNvPr id="47" name="文本框 46"/>
          <p:cNvSpPr txBox="1"/>
          <p:nvPr/>
        </p:nvSpPr>
        <p:spPr>
          <a:xfrm>
            <a:off x="1883227" y="3718254"/>
            <a:ext cx="1284514" cy="369332"/>
          </a:xfrm>
          <a:prstGeom prst="rect">
            <a:avLst/>
          </a:prstGeom>
          <a:noFill/>
        </p:spPr>
        <p:txBody>
          <a:bodyPr wrap="square" rtlCol="0">
            <a:spAutoFit/>
          </a:bodyPr>
          <a:lstStyle/>
          <a:p>
            <a:r>
              <a:rPr lang="zh-CN" altLang="en-US" dirty="0" smtClean="0"/>
              <a:t>可读性</a:t>
            </a:r>
            <a:endParaRPr lang="zh-CN" altLang="en-US" dirty="0"/>
          </a:p>
        </p:txBody>
      </p:sp>
      <p:sp>
        <p:nvSpPr>
          <p:cNvPr id="48" name="文本框 47"/>
          <p:cNvSpPr txBox="1"/>
          <p:nvPr/>
        </p:nvSpPr>
        <p:spPr>
          <a:xfrm>
            <a:off x="9035142" y="4577052"/>
            <a:ext cx="1284514" cy="369332"/>
          </a:xfrm>
          <a:prstGeom prst="rect">
            <a:avLst/>
          </a:prstGeom>
          <a:noFill/>
        </p:spPr>
        <p:txBody>
          <a:bodyPr wrap="square" rtlCol="0">
            <a:spAutoFit/>
          </a:bodyPr>
          <a:lstStyle/>
          <a:p>
            <a:r>
              <a:rPr lang="zh-CN" altLang="en-US" dirty="0" smtClean="0"/>
              <a:t>可复用性</a:t>
            </a:r>
            <a:endParaRPr lang="zh-CN" altLang="en-US" dirty="0"/>
          </a:p>
        </p:txBody>
      </p:sp>
      <p:sp>
        <p:nvSpPr>
          <p:cNvPr id="49" name="文本框 48"/>
          <p:cNvSpPr txBox="1"/>
          <p:nvPr/>
        </p:nvSpPr>
        <p:spPr>
          <a:xfrm>
            <a:off x="3200400" y="5230585"/>
            <a:ext cx="1284514" cy="369332"/>
          </a:xfrm>
          <a:prstGeom prst="rect">
            <a:avLst/>
          </a:prstGeom>
          <a:noFill/>
        </p:spPr>
        <p:txBody>
          <a:bodyPr wrap="square" rtlCol="0">
            <a:spAutoFit/>
          </a:bodyPr>
          <a:lstStyle/>
          <a:p>
            <a:r>
              <a:rPr lang="zh-CN" altLang="en-US" dirty="0" smtClean="0"/>
              <a:t>可扩展性</a:t>
            </a:r>
            <a:endParaRPr lang="zh-CN" altLang="en-US" dirty="0"/>
          </a:p>
        </p:txBody>
      </p:sp>
      <p:sp>
        <p:nvSpPr>
          <p:cNvPr id="50" name="文本框 49"/>
          <p:cNvSpPr txBox="1"/>
          <p:nvPr/>
        </p:nvSpPr>
        <p:spPr>
          <a:xfrm>
            <a:off x="7522026" y="1835786"/>
            <a:ext cx="1284514" cy="369332"/>
          </a:xfrm>
          <a:prstGeom prst="rect">
            <a:avLst/>
          </a:prstGeom>
          <a:noFill/>
        </p:spPr>
        <p:txBody>
          <a:bodyPr wrap="square" rtlCol="0">
            <a:spAutoFit/>
          </a:bodyPr>
          <a:lstStyle/>
          <a:p>
            <a:r>
              <a:rPr lang="zh-CN" altLang="en-US" dirty="0" smtClean="0"/>
              <a:t>灵活性</a:t>
            </a:r>
            <a:endParaRPr lang="zh-CN" altLang="en-US" dirty="0"/>
          </a:p>
        </p:txBody>
      </p:sp>
      <p:sp>
        <p:nvSpPr>
          <p:cNvPr id="51" name="文本框 50"/>
          <p:cNvSpPr txBox="1"/>
          <p:nvPr/>
        </p:nvSpPr>
        <p:spPr>
          <a:xfrm>
            <a:off x="8715294" y="3318125"/>
            <a:ext cx="1284514" cy="369332"/>
          </a:xfrm>
          <a:prstGeom prst="rect">
            <a:avLst/>
          </a:prstGeom>
          <a:noFill/>
        </p:spPr>
        <p:txBody>
          <a:bodyPr wrap="square" rtlCol="0">
            <a:spAutoFit/>
          </a:bodyPr>
          <a:lstStyle/>
          <a:p>
            <a:r>
              <a:rPr lang="zh-CN" altLang="en-US" dirty="0" smtClean="0"/>
              <a:t>简洁性</a:t>
            </a:r>
            <a:endParaRPr lang="zh-CN" altLang="en-US" dirty="0"/>
          </a:p>
        </p:txBody>
      </p:sp>
      <p:sp>
        <p:nvSpPr>
          <p:cNvPr id="52" name="文本框 51"/>
          <p:cNvSpPr txBox="1"/>
          <p:nvPr/>
        </p:nvSpPr>
        <p:spPr>
          <a:xfrm>
            <a:off x="6485163" y="5599917"/>
            <a:ext cx="1284514" cy="369332"/>
          </a:xfrm>
          <a:prstGeom prst="rect">
            <a:avLst/>
          </a:prstGeom>
          <a:noFill/>
        </p:spPr>
        <p:txBody>
          <a:bodyPr wrap="square" rtlCol="0">
            <a:spAutoFit/>
          </a:bodyPr>
          <a:lstStyle/>
          <a:p>
            <a:r>
              <a:rPr lang="zh-CN" altLang="en-US" dirty="0" smtClean="0"/>
              <a:t>可测试性</a:t>
            </a:r>
            <a:endParaRPr lang="zh-CN" altLang="en-US" dirty="0"/>
          </a:p>
        </p:txBody>
      </p:sp>
      <p:cxnSp>
        <p:nvCxnSpPr>
          <p:cNvPr id="54" name="直接连接符 53"/>
          <p:cNvCxnSpPr/>
          <p:nvPr/>
        </p:nvCxnSpPr>
        <p:spPr>
          <a:xfrm>
            <a:off x="3167741" y="2020452"/>
            <a:ext cx="139881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860014" y="4093028"/>
            <a:ext cx="92536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62155" y="2205118"/>
            <a:ext cx="100693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8595550" y="3732315"/>
            <a:ext cx="1125393" cy="41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8956219" y="4946384"/>
            <a:ext cx="12845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411684" y="5969249"/>
            <a:ext cx="12845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178627" y="5599917"/>
            <a:ext cx="110490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8" name="曲线连接符 117"/>
          <p:cNvCxnSpPr>
            <a:stCxn id="44" idx="0"/>
            <a:endCxn id="46" idx="3"/>
          </p:cNvCxnSpPr>
          <p:nvPr/>
        </p:nvCxnSpPr>
        <p:spPr>
          <a:xfrm rot="16200000" flipV="1">
            <a:off x="4406764" y="1995579"/>
            <a:ext cx="1778272" cy="1458686"/>
          </a:xfrm>
          <a:prstGeom prst="curvedConnector2">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曲线连接符 121"/>
          <p:cNvCxnSpPr>
            <a:stCxn id="44" idx="1"/>
            <a:endCxn id="47" idx="0"/>
          </p:cNvCxnSpPr>
          <p:nvPr/>
        </p:nvCxnSpPr>
        <p:spPr>
          <a:xfrm rot="16200000" flipV="1">
            <a:off x="3912998" y="2330741"/>
            <a:ext cx="28121" cy="2803148"/>
          </a:xfrm>
          <a:prstGeom prst="curvedConnector3">
            <a:avLst>
              <a:gd name="adj1" fmla="val 1283443"/>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9" name="曲线连接符 128"/>
          <p:cNvCxnSpPr>
            <a:stCxn id="44" idx="2"/>
            <a:endCxn id="49" idx="0"/>
          </p:cNvCxnSpPr>
          <p:nvPr/>
        </p:nvCxnSpPr>
        <p:spPr>
          <a:xfrm rot="10800000" flipV="1">
            <a:off x="3842658" y="4065815"/>
            <a:ext cx="1197429" cy="1164770"/>
          </a:xfrm>
          <a:prstGeom prst="curvedConnector2">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131"/>
          <p:cNvCxnSpPr>
            <a:endCxn id="50" idx="1"/>
          </p:cNvCxnSpPr>
          <p:nvPr/>
        </p:nvCxnSpPr>
        <p:spPr>
          <a:xfrm rot="5400000" flipH="1" flipV="1">
            <a:off x="6162328" y="2269811"/>
            <a:ext cx="1609057" cy="1110340"/>
          </a:xfrm>
          <a:prstGeom prst="curvedConnector2">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6" name="曲线连接符 145"/>
          <p:cNvCxnSpPr>
            <a:stCxn id="44" idx="3"/>
            <a:endCxn id="52" idx="1"/>
          </p:cNvCxnSpPr>
          <p:nvPr/>
        </p:nvCxnSpPr>
        <p:spPr>
          <a:xfrm rot="16200000" flipH="1">
            <a:off x="5207233" y="4506653"/>
            <a:ext cx="1399328" cy="1156531"/>
          </a:xfrm>
          <a:prstGeom prst="curvedConnector2">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曲线连接符 149"/>
          <p:cNvCxnSpPr/>
          <p:nvPr/>
        </p:nvCxnSpPr>
        <p:spPr>
          <a:xfrm rot="16200000" flipH="1">
            <a:off x="7571921" y="3444091"/>
            <a:ext cx="376463" cy="2313289"/>
          </a:xfrm>
          <a:prstGeom prst="curvedConnector2">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6" name="曲线连接符 165"/>
          <p:cNvCxnSpPr>
            <a:stCxn id="44" idx="7"/>
          </p:cNvCxnSpPr>
          <p:nvPr/>
        </p:nvCxnSpPr>
        <p:spPr>
          <a:xfrm rot="5400000" flipH="1" flipV="1">
            <a:off x="7600679" y="2654811"/>
            <a:ext cx="212739" cy="1970391"/>
          </a:xfrm>
          <a:prstGeom prst="curvedConnector2">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3" name="文本框 182"/>
          <p:cNvSpPr txBox="1"/>
          <p:nvPr/>
        </p:nvSpPr>
        <p:spPr>
          <a:xfrm>
            <a:off x="478976" y="384109"/>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代码质量好坏如何评价 </a:t>
            </a:r>
            <a:r>
              <a:rPr lang="en-US" altLang="zh-CN" sz="3200" b="1" dirty="0" smtClean="0">
                <a:latin typeface="黑体" panose="02010609060101010101" pitchFamily="49" charset="-122"/>
                <a:ea typeface="黑体" panose="02010609060101010101" pitchFamily="49" charset="-122"/>
              </a:rPr>
              <a:t>?</a:t>
            </a:r>
            <a:endParaRPr lang="zh-CN" altLang="en-US" sz="3200" b="1" dirty="0">
              <a:latin typeface="黑体" panose="02010609060101010101" pitchFamily="49" charset="-122"/>
              <a:ea typeface="黑体" panose="02010609060101010101" pitchFamily="49" charset="-122"/>
            </a:endParaRPr>
          </a:p>
        </p:txBody>
      </p:sp>
      <p:sp>
        <p:nvSpPr>
          <p:cNvPr id="184" name="棱台 183"/>
          <p:cNvSpPr/>
          <p:nvPr/>
        </p:nvSpPr>
        <p:spPr>
          <a:xfrm>
            <a:off x="375549" y="44789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棱台 184"/>
          <p:cNvSpPr/>
          <p:nvPr/>
        </p:nvSpPr>
        <p:spPr>
          <a:xfrm>
            <a:off x="370115" y="61885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棱台 185"/>
          <p:cNvSpPr/>
          <p:nvPr/>
        </p:nvSpPr>
        <p:spPr>
          <a:xfrm>
            <a:off x="370115" y="80614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847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1000"/>
                                        <p:tgtEl>
                                          <p:spTgt spid="48"/>
                                        </p:tgtEl>
                                      </p:cBhvr>
                                    </p:animEffect>
                                    <p:anim calcmode="lin" valueType="num">
                                      <p:cBhvr>
                                        <p:cTn id="28" dur="1000" fill="hold"/>
                                        <p:tgtEl>
                                          <p:spTgt spid="48"/>
                                        </p:tgtEl>
                                        <p:attrNameLst>
                                          <p:attrName>ppt_x</p:attrName>
                                        </p:attrNameLst>
                                      </p:cBhvr>
                                      <p:tavLst>
                                        <p:tav tm="0">
                                          <p:val>
                                            <p:strVal val="#ppt_x"/>
                                          </p:val>
                                        </p:tav>
                                        <p:tav tm="100000">
                                          <p:val>
                                            <p:strVal val="#ppt_x"/>
                                          </p:val>
                                        </p:tav>
                                      </p:tavLst>
                                    </p:anim>
                                    <p:anim calcmode="lin" valueType="num">
                                      <p:cBhvr>
                                        <p:cTn id="29" dur="10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anim calcmode="lin" valueType="num">
                                      <p:cBhvr>
                                        <p:cTn id="33" dur="1000" fill="hold"/>
                                        <p:tgtEl>
                                          <p:spTgt spid="49"/>
                                        </p:tgtEl>
                                        <p:attrNameLst>
                                          <p:attrName>ppt_x</p:attrName>
                                        </p:attrNameLst>
                                      </p:cBhvr>
                                      <p:tavLst>
                                        <p:tav tm="0">
                                          <p:val>
                                            <p:strVal val="#ppt_x"/>
                                          </p:val>
                                        </p:tav>
                                        <p:tav tm="100000">
                                          <p:val>
                                            <p:strVal val="#ppt_x"/>
                                          </p:val>
                                        </p:tav>
                                      </p:tavLst>
                                    </p:anim>
                                    <p:anim calcmode="lin" valueType="num">
                                      <p:cBhvr>
                                        <p:cTn id="34" dur="1000" fill="hold"/>
                                        <p:tgtEl>
                                          <p:spTgt spid="4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anim calcmode="lin" valueType="num">
                                      <p:cBhvr>
                                        <p:cTn id="38" dur="1000" fill="hold"/>
                                        <p:tgtEl>
                                          <p:spTgt spid="50"/>
                                        </p:tgtEl>
                                        <p:attrNameLst>
                                          <p:attrName>ppt_x</p:attrName>
                                        </p:attrNameLst>
                                      </p:cBhvr>
                                      <p:tavLst>
                                        <p:tav tm="0">
                                          <p:val>
                                            <p:strVal val="#ppt_x"/>
                                          </p:val>
                                        </p:tav>
                                        <p:tav tm="100000">
                                          <p:val>
                                            <p:strVal val="#ppt_x"/>
                                          </p:val>
                                        </p:tav>
                                      </p:tavLst>
                                    </p:anim>
                                    <p:anim calcmode="lin" valueType="num">
                                      <p:cBhvr>
                                        <p:cTn id="39" dur="1000" fill="hold"/>
                                        <p:tgtEl>
                                          <p:spTgt spid="5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1000"/>
                                        <p:tgtEl>
                                          <p:spTgt spid="51"/>
                                        </p:tgtEl>
                                      </p:cBhvr>
                                    </p:animEffect>
                                    <p:anim calcmode="lin" valueType="num">
                                      <p:cBhvr>
                                        <p:cTn id="43" dur="1000" fill="hold"/>
                                        <p:tgtEl>
                                          <p:spTgt spid="51"/>
                                        </p:tgtEl>
                                        <p:attrNameLst>
                                          <p:attrName>ppt_x</p:attrName>
                                        </p:attrNameLst>
                                      </p:cBhvr>
                                      <p:tavLst>
                                        <p:tav tm="0">
                                          <p:val>
                                            <p:strVal val="#ppt_x"/>
                                          </p:val>
                                        </p:tav>
                                        <p:tav tm="100000">
                                          <p:val>
                                            <p:strVal val="#ppt_x"/>
                                          </p:val>
                                        </p:tav>
                                      </p:tavLst>
                                    </p:anim>
                                    <p:anim calcmode="lin" valueType="num">
                                      <p:cBhvr>
                                        <p:cTn id="44" dur="1000" fill="hold"/>
                                        <p:tgtEl>
                                          <p:spTgt spid="5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0"/>
                                        <p:tgtEl>
                                          <p:spTgt spid="52"/>
                                        </p:tgtEl>
                                      </p:cBhvr>
                                    </p:animEffect>
                                    <p:anim calcmode="lin" valueType="num">
                                      <p:cBhvr>
                                        <p:cTn id="48" dur="1000" fill="hold"/>
                                        <p:tgtEl>
                                          <p:spTgt spid="52"/>
                                        </p:tgtEl>
                                        <p:attrNameLst>
                                          <p:attrName>ppt_x</p:attrName>
                                        </p:attrNameLst>
                                      </p:cBhvr>
                                      <p:tavLst>
                                        <p:tav tm="0">
                                          <p:val>
                                            <p:strVal val="#ppt_x"/>
                                          </p:val>
                                        </p:tav>
                                        <p:tav tm="100000">
                                          <p:val>
                                            <p:strVal val="#ppt_x"/>
                                          </p:val>
                                        </p:tav>
                                      </p:tavLst>
                                    </p:anim>
                                    <p:anim calcmode="lin" valueType="num">
                                      <p:cBhvr>
                                        <p:cTn id="49" dur="1000" fill="hold"/>
                                        <p:tgtEl>
                                          <p:spTgt spid="5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1000"/>
                                        <p:tgtEl>
                                          <p:spTgt spid="54"/>
                                        </p:tgtEl>
                                      </p:cBhvr>
                                    </p:animEffect>
                                    <p:anim calcmode="lin" valueType="num">
                                      <p:cBhvr>
                                        <p:cTn id="53" dur="1000" fill="hold"/>
                                        <p:tgtEl>
                                          <p:spTgt spid="54"/>
                                        </p:tgtEl>
                                        <p:attrNameLst>
                                          <p:attrName>ppt_x</p:attrName>
                                        </p:attrNameLst>
                                      </p:cBhvr>
                                      <p:tavLst>
                                        <p:tav tm="0">
                                          <p:val>
                                            <p:strVal val="#ppt_x"/>
                                          </p:val>
                                        </p:tav>
                                        <p:tav tm="100000">
                                          <p:val>
                                            <p:strVal val="#ppt_x"/>
                                          </p:val>
                                        </p:tav>
                                      </p:tavLst>
                                    </p:anim>
                                    <p:anim calcmode="lin" valueType="num">
                                      <p:cBhvr>
                                        <p:cTn id="54" dur="1000" fill="hold"/>
                                        <p:tgtEl>
                                          <p:spTgt spid="5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1000"/>
                                        <p:tgtEl>
                                          <p:spTgt spid="55"/>
                                        </p:tgtEl>
                                      </p:cBhvr>
                                    </p:animEffect>
                                    <p:anim calcmode="lin" valueType="num">
                                      <p:cBhvr>
                                        <p:cTn id="58" dur="1000" fill="hold"/>
                                        <p:tgtEl>
                                          <p:spTgt spid="55"/>
                                        </p:tgtEl>
                                        <p:attrNameLst>
                                          <p:attrName>ppt_x</p:attrName>
                                        </p:attrNameLst>
                                      </p:cBhvr>
                                      <p:tavLst>
                                        <p:tav tm="0">
                                          <p:val>
                                            <p:strVal val="#ppt_x"/>
                                          </p:val>
                                        </p:tav>
                                        <p:tav tm="100000">
                                          <p:val>
                                            <p:strVal val="#ppt_x"/>
                                          </p:val>
                                        </p:tav>
                                      </p:tavLst>
                                    </p:anim>
                                    <p:anim calcmode="lin" valueType="num">
                                      <p:cBhvr>
                                        <p:cTn id="59" dur="1000" fill="hold"/>
                                        <p:tgtEl>
                                          <p:spTgt spid="5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1000"/>
                                        <p:tgtEl>
                                          <p:spTgt spid="56"/>
                                        </p:tgtEl>
                                      </p:cBhvr>
                                    </p:animEffect>
                                    <p:anim calcmode="lin" valueType="num">
                                      <p:cBhvr>
                                        <p:cTn id="63" dur="1000" fill="hold"/>
                                        <p:tgtEl>
                                          <p:spTgt spid="56"/>
                                        </p:tgtEl>
                                        <p:attrNameLst>
                                          <p:attrName>ppt_x</p:attrName>
                                        </p:attrNameLst>
                                      </p:cBhvr>
                                      <p:tavLst>
                                        <p:tav tm="0">
                                          <p:val>
                                            <p:strVal val="#ppt_x"/>
                                          </p:val>
                                        </p:tav>
                                        <p:tav tm="100000">
                                          <p:val>
                                            <p:strVal val="#ppt_x"/>
                                          </p:val>
                                        </p:tav>
                                      </p:tavLst>
                                    </p:anim>
                                    <p:anim calcmode="lin" valueType="num">
                                      <p:cBhvr>
                                        <p:cTn id="64" dur="1000" fill="hold"/>
                                        <p:tgtEl>
                                          <p:spTgt spid="5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1000"/>
                                        <p:tgtEl>
                                          <p:spTgt spid="57"/>
                                        </p:tgtEl>
                                      </p:cBhvr>
                                    </p:animEffect>
                                    <p:anim calcmode="lin" valueType="num">
                                      <p:cBhvr>
                                        <p:cTn id="68" dur="1000" fill="hold"/>
                                        <p:tgtEl>
                                          <p:spTgt spid="57"/>
                                        </p:tgtEl>
                                        <p:attrNameLst>
                                          <p:attrName>ppt_x</p:attrName>
                                        </p:attrNameLst>
                                      </p:cBhvr>
                                      <p:tavLst>
                                        <p:tav tm="0">
                                          <p:val>
                                            <p:strVal val="#ppt_x"/>
                                          </p:val>
                                        </p:tav>
                                        <p:tav tm="100000">
                                          <p:val>
                                            <p:strVal val="#ppt_x"/>
                                          </p:val>
                                        </p:tav>
                                      </p:tavLst>
                                    </p:anim>
                                    <p:anim calcmode="lin" valueType="num">
                                      <p:cBhvr>
                                        <p:cTn id="69" dur="1000" fill="hold"/>
                                        <p:tgtEl>
                                          <p:spTgt spid="5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1000"/>
                                        <p:tgtEl>
                                          <p:spTgt spid="58"/>
                                        </p:tgtEl>
                                      </p:cBhvr>
                                    </p:animEffect>
                                    <p:anim calcmode="lin" valueType="num">
                                      <p:cBhvr>
                                        <p:cTn id="73" dur="1000" fill="hold"/>
                                        <p:tgtEl>
                                          <p:spTgt spid="58"/>
                                        </p:tgtEl>
                                        <p:attrNameLst>
                                          <p:attrName>ppt_x</p:attrName>
                                        </p:attrNameLst>
                                      </p:cBhvr>
                                      <p:tavLst>
                                        <p:tav tm="0">
                                          <p:val>
                                            <p:strVal val="#ppt_x"/>
                                          </p:val>
                                        </p:tav>
                                        <p:tav tm="100000">
                                          <p:val>
                                            <p:strVal val="#ppt_x"/>
                                          </p:val>
                                        </p:tav>
                                      </p:tavLst>
                                    </p:anim>
                                    <p:anim calcmode="lin" valueType="num">
                                      <p:cBhvr>
                                        <p:cTn id="74" dur="1000" fill="hold"/>
                                        <p:tgtEl>
                                          <p:spTgt spid="58"/>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1000"/>
                                        <p:tgtEl>
                                          <p:spTgt spid="59"/>
                                        </p:tgtEl>
                                      </p:cBhvr>
                                    </p:animEffect>
                                    <p:anim calcmode="lin" valueType="num">
                                      <p:cBhvr>
                                        <p:cTn id="78" dur="1000" fill="hold"/>
                                        <p:tgtEl>
                                          <p:spTgt spid="59"/>
                                        </p:tgtEl>
                                        <p:attrNameLst>
                                          <p:attrName>ppt_x</p:attrName>
                                        </p:attrNameLst>
                                      </p:cBhvr>
                                      <p:tavLst>
                                        <p:tav tm="0">
                                          <p:val>
                                            <p:strVal val="#ppt_x"/>
                                          </p:val>
                                        </p:tav>
                                        <p:tav tm="100000">
                                          <p:val>
                                            <p:strVal val="#ppt_x"/>
                                          </p:val>
                                        </p:tav>
                                      </p:tavLst>
                                    </p:anim>
                                    <p:anim calcmode="lin" valueType="num">
                                      <p:cBhvr>
                                        <p:cTn id="79" dur="1000" fill="hold"/>
                                        <p:tgtEl>
                                          <p:spTgt spid="5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1000"/>
                                        <p:tgtEl>
                                          <p:spTgt spid="60"/>
                                        </p:tgtEl>
                                      </p:cBhvr>
                                    </p:animEffect>
                                    <p:anim calcmode="lin" valueType="num">
                                      <p:cBhvr>
                                        <p:cTn id="83" dur="1000" fill="hold"/>
                                        <p:tgtEl>
                                          <p:spTgt spid="60"/>
                                        </p:tgtEl>
                                        <p:attrNameLst>
                                          <p:attrName>ppt_x</p:attrName>
                                        </p:attrNameLst>
                                      </p:cBhvr>
                                      <p:tavLst>
                                        <p:tav tm="0">
                                          <p:val>
                                            <p:strVal val="#ppt_x"/>
                                          </p:val>
                                        </p:tav>
                                        <p:tav tm="100000">
                                          <p:val>
                                            <p:strVal val="#ppt_x"/>
                                          </p:val>
                                        </p:tav>
                                      </p:tavLst>
                                    </p:anim>
                                    <p:anim calcmode="lin" valueType="num">
                                      <p:cBhvr>
                                        <p:cTn id="84" dur="1000" fill="hold"/>
                                        <p:tgtEl>
                                          <p:spTgt spid="60"/>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18"/>
                                        </p:tgtEl>
                                        <p:attrNameLst>
                                          <p:attrName>style.visibility</p:attrName>
                                        </p:attrNameLst>
                                      </p:cBhvr>
                                      <p:to>
                                        <p:strVal val="visible"/>
                                      </p:to>
                                    </p:set>
                                    <p:animEffect transition="in" filter="fade">
                                      <p:cBhvr>
                                        <p:cTn id="87" dur="1000"/>
                                        <p:tgtEl>
                                          <p:spTgt spid="118"/>
                                        </p:tgtEl>
                                      </p:cBhvr>
                                    </p:animEffect>
                                    <p:anim calcmode="lin" valueType="num">
                                      <p:cBhvr>
                                        <p:cTn id="88" dur="1000" fill="hold"/>
                                        <p:tgtEl>
                                          <p:spTgt spid="118"/>
                                        </p:tgtEl>
                                        <p:attrNameLst>
                                          <p:attrName>ppt_x</p:attrName>
                                        </p:attrNameLst>
                                      </p:cBhvr>
                                      <p:tavLst>
                                        <p:tav tm="0">
                                          <p:val>
                                            <p:strVal val="#ppt_x"/>
                                          </p:val>
                                        </p:tav>
                                        <p:tav tm="100000">
                                          <p:val>
                                            <p:strVal val="#ppt_x"/>
                                          </p:val>
                                        </p:tav>
                                      </p:tavLst>
                                    </p:anim>
                                    <p:anim calcmode="lin" valueType="num">
                                      <p:cBhvr>
                                        <p:cTn id="89" dur="1000" fill="hold"/>
                                        <p:tgtEl>
                                          <p:spTgt spid="118"/>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22"/>
                                        </p:tgtEl>
                                        <p:attrNameLst>
                                          <p:attrName>style.visibility</p:attrName>
                                        </p:attrNameLst>
                                      </p:cBhvr>
                                      <p:to>
                                        <p:strVal val="visible"/>
                                      </p:to>
                                    </p:set>
                                    <p:animEffect transition="in" filter="fade">
                                      <p:cBhvr>
                                        <p:cTn id="92" dur="1000"/>
                                        <p:tgtEl>
                                          <p:spTgt spid="122"/>
                                        </p:tgtEl>
                                      </p:cBhvr>
                                    </p:animEffect>
                                    <p:anim calcmode="lin" valueType="num">
                                      <p:cBhvr>
                                        <p:cTn id="93" dur="1000" fill="hold"/>
                                        <p:tgtEl>
                                          <p:spTgt spid="122"/>
                                        </p:tgtEl>
                                        <p:attrNameLst>
                                          <p:attrName>ppt_x</p:attrName>
                                        </p:attrNameLst>
                                      </p:cBhvr>
                                      <p:tavLst>
                                        <p:tav tm="0">
                                          <p:val>
                                            <p:strVal val="#ppt_x"/>
                                          </p:val>
                                        </p:tav>
                                        <p:tav tm="100000">
                                          <p:val>
                                            <p:strVal val="#ppt_x"/>
                                          </p:val>
                                        </p:tav>
                                      </p:tavLst>
                                    </p:anim>
                                    <p:anim calcmode="lin" valueType="num">
                                      <p:cBhvr>
                                        <p:cTn id="94" dur="1000" fill="hold"/>
                                        <p:tgtEl>
                                          <p:spTgt spid="122"/>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29"/>
                                        </p:tgtEl>
                                        <p:attrNameLst>
                                          <p:attrName>style.visibility</p:attrName>
                                        </p:attrNameLst>
                                      </p:cBhvr>
                                      <p:to>
                                        <p:strVal val="visible"/>
                                      </p:to>
                                    </p:set>
                                    <p:animEffect transition="in" filter="fade">
                                      <p:cBhvr>
                                        <p:cTn id="97" dur="1000"/>
                                        <p:tgtEl>
                                          <p:spTgt spid="129"/>
                                        </p:tgtEl>
                                      </p:cBhvr>
                                    </p:animEffect>
                                    <p:anim calcmode="lin" valueType="num">
                                      <p:cBhvr>
                                        <p:cTn id="98" dur="1000" fill="hold"/>
                                        <p:tgtEl>
                                          <p:spTgt spid="129"/>
                                        </p:tgtEl>
                                        <p:attrNameLst>
                                          <p:attrName>ppt_x</p:attrName>
                                        </p:attrNameLst>
                                      </p:cBhvr>
                                      <p:tavLst>
                                        <p:tav tm="0">
                                          <p:val>
                                            <p:strVal val="#ppt_x"/>
                                          </p:val>
                                        </p:tav>
                                        <p:tav tm="100000">
                                          <p:val>
                                            <p:strVal val="#ppt_x"/>
                                          </p:val>
                                        </p:tav>
                                      </p:tavLst>
                                    </p:anim>
                                    <p:anim calcmode="lin" valueType="num">
                                      <p:cBhvr>
                                        <p:cTn id="99" dur="1000" fill="hold"/>
                                        <p:tgtEl>
                                          <p:spTgt spid="129"/>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132"/>
                                        </p:tgtEl>
                                        <p:attrNameLst>
                                          <p:attrName>style.visibility</p:attrName>
                                        </p:attrNameLst>
                                      </p:cBhvr>
                                      <p:to>
                                        <p:strVal val="visible"/>
                                      </p:to>
                                    </p:set>
                                    <p:animEffect transition="in" filter="fade">
                                      <p:cBhvr>
                                        <p:cTn id="102" dur="1000"/>
                                        <p:tgtEl>
                                          <p:spTgt spid="132"/>
                                        </p:tgtEl>
                                      </p:cBhvr>
                                    </p:animEffect>
                                    <p:anim calcmode="lin" valueType="num">
                                      <p:cBhvr>
                                        <p:cTn id="103" dur="1000" fill="hold"/>
                                        <p:tgtEl>
                                          <p:spTgt spid="132"/>
                                        </p:tgtEl>
                                        <p:attrNameLst>
                                          <p:attrName>ppt_x</p:attrName>
                                        </p:attrNameLst>
                                      </p:cBhvr>
                                      <p:tavLst>
                                        <p:tav tm="0">
                                          <p:val>
                                            <p:strVal val="#ppt_x"/>
                                          </p:val>
                                        </p:tav>
                                        <p:tav tm="100000">
                                          <p:val>
                                            <p:strVal val="#ppt_x"/>
                                          </p:val>
                                        </p:tav>
                                      </p:tavLst>
                                    </p:anim>
                                    <p:anim calcmode="lin" valueType="num">
                                      <p:cBhvr>
                                        <p:cTn id="104" dur="1000" fill="hold"/>
                                        <p:tgtEl>
                                          <p:spTgt spid="132"/>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fade">
                                      <p:cBhvr>
                                        <p:cTn id="107" dur="1000"/>
                                        <p:tgtEl>
                                          <p:spTgt spid="146"/>
                                        </p:tgtEl>
                                      </p:cBhvr>
                                    </p:animEffect>
                                    <p:anim calcmode="lin" valueType="num">
                                      <p:cBhvr>
                                        <p:cTn id="108" dur="1000" fill="hold"/>
                                        <p:tgtEl>
                                          <p:spTgt spid="146"/>
                                        </p:tgtEl>
                                        <p:attrNameLst>
                                          <p:attrName>ppt_x</p:attrName>
                                        </p:attrNameLst>
                                      </p:cBhvr>
                                      <p:tavLst>
                                        <p:tav tm="0">
                                          <p:val>
                                            <p:strVal val="#ppt_x"/>
                                          </p:val>
                                        </p:tav>
                                        <p:tav tm="100000">
                                          <p:val>
                                            <p:strVal val="#ppt_x"/>
                                          </p:val>
                                        </p:tav>
                                      </p:tavLst>
                                    </p:anim>
                                    <p:anim calcmode="lin" valueType="num">
                                      <p:cBhvr>
                                        <p:cTn id="109" dur="1000" fill="hold"/>
                                        <p:tgtEl>
                                          <p:spTgt spid="146"/>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150"/>
                                        </p:tgtEl>
                                        <p:attrNameLst>
                                          <p:attrName>style.visibility</p:attrName>
                                        </p:attrNameLst>
                                      </p:cBhvr>
                                      <p:to>
                                        <p:strVal val="visible"/>
                                      </p:to>
                                    </p:set>
                                    <p:animEffect transition="in" filter="fade">
                                      <p:cBhvr>
                                        <p:cTn id="112" dur="1000"/>
                                        <p:tgtEl>
                                          <p:spTgt spid="150"/>
                                        </p:tgtEl>
                                      </p:cBhvr>
                                    </p:animEffect>
                                    <p:anim calcmode="lin" valueType="num">
                                      <p:cBhvr>
                                        <p:cTn id="113" dur="1000" fill="hold"/>
                                        <p:tgtEl>
                                          <p:spTgt spid="150"/>
                                        </p:tgtEl>
                                        <p:attrNameLst>
                                          <p:attrName>ppt_x</p:attrName>
                                        </p:attrNameLst>
                                      </p:cBhvr>
                                      <p:tavLst>
                                        <p:tav tm="0">
                                          <p:val>
                                            <p:strVal val="#ppt_x"/>
                                          </p:val>
                                        </p:tav>
                                        <p:tav tm="100000">
                                          <p:val>
                                            <p:strVal val="#ppt_x"/>
                                          </p:val>
                                        </p:tav>
                                      </p:tavLst>
                                    </p:anim>
                                    <p:anim calcmode="lin" valueType="num">
                                      <p:cBhvr>
                                        <p:cTn id="114" dur="1000" fill="hold"/>
                                        <p:tgtEl>
                                          <p:spTgt spid="150"/>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166"/>
                                        </p:tgtEl>
                                        <p:attrNameLst>
                                          <p:attrName>style.visibility</p:attrName>
                                        </p:attrNameLst>
                                      </p:cBhvr>
                                      <p:to>
                                        <p:strVal val="visible"/>
                                      </p:to>
                                    </p:set>
                                    <p:animEffect transition="in" filter="fade">
                                      <p:cBhvr>
                                        <p:cTn id="117" dur="1000"/>
                                        <p:tgtEl>
                                          <p:spTgt spid="166"/>
                                        </p:tgtEl>
                                      </p:cBhvr>
                                    </p:animEffect>
                                    <p:anim calcmode="lin" valueType="num">
                                      <p:cBhvr>
                                        <p:cTn id="118" dur="1000" fill="hold"/>
                                        <p:tgtEl>
                                          <p:spTgt spid="166"/>
                                        </p:tgtEl>
                                        <p:attrNameLst>
                                          <p:attrName>ppt_x</p:attrName>
                                        </p:attrNameLst>
                                      </p:cBhvr>
                                      <p:tavLst>
                                        <p:tav tm="0">
                                          <p:val>
                                            <p:strVal val="#ppt_x"/>
                                          </p:val>
                                        </p:tav>
                                        <p:tav tm="100000">
                                          <p:val>
                                            <p:strVal val="#ppt_x"/>
                                          </p:val>
                                        </p:tav>
                                      </p:tavLst>
                                    </p:anim>
                                    <p:anim calcmode="lin" valueType="num">
                                      <p:cBhvr>
                                        <p:cTn id="119"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p:bldP spid="47" grpId="0"/>
      <p:bldP spid="48" grpId="0"/>
      <p:bldP spid="49" grpId="0"/>
      <p:bldP spid="50" grpId="0"/>
      <p:bldP spid="51" grpId="0"/>
      <p:bldP spid="5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8976" y="325248"/>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依赖倒置原则</a:t>
            </a:r>
            <a:endParaRPr lang="zh-CN" altLang="en-US" sz="3200" b="1" dirty="0">
              <a:latin typeface="黑体" panose="02010609060101010101" pitchFamily="49" charset="-122"/>
              <a:ea typeface="黑体" panose="02010609060101010101" pitchFamily="49" charset="-122"/>
            </a:endParaRPr>
          </a:p>
        </p:txBody>
      </p:sp>
      <p:sp>
        <p:nvSpPr>
          <p:cNvPr id="5" name="棱台 4"/>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棱台 5"/>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349829" y="1502047"/>
            <a:ext cx="4985658" cy="430167"/>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91343" y="1542959"/>
            <a:ext cx="5334000" cy="307777"/>
          </a:xfrm>
          <a:prstGeom prst="rect">
            <a:avLst/>
          </a:prstGeom>
          <a:noFill/>
        </p:spPr>
        <p:txBody>
          <a:bodyPr wrap="square" rtlCol="0">
            <a:spAutoFit/>
          </a:bodyPr>
          <a:lstStyle/>
          <a:p>
            <a:r>
              <a:rPr lang="zh-CN" altLang="en-US" sz="1400" b="1" dirty="0">
                <a:solidFill>
                  <a:schemeClr val="bg1"/>
                </a:solidFill>
                <a:latin typeface="黑体" panose="02010609060101010101" pitchFamily="49" charset="-122"/>
                <a:ea typeface="黑体" panose="02010609060101010101" pitchFamily="49" charset="-122"/>
              </a:rPr>
              <a:t>依赖导致、依赖注入、控制反转这三者之间的区别与联系</a:t>
            </a:r>
          </a:p>
        </p:txBody>
      </p:sp>
      <p:pic>
        <p:nvPicPr>
          <p:cNvPr id="9" name="图片 8"/>
          <p:cNvPicPr>
            <a:picLocks noChangeAspect="1"/>
          </p:cNvPicPr>
          <p:nvPr/>
        </p:nvPicPr>
        <p:blipFill>
          <a:blip r:embed="rId2"/>
          <a:stretch>
            <a:fillRect/>
          </a:stretch>
        </p:blipFill>
        <p:spPr>
          <a:xfrm>
            <a:off x="3344955" y="2127802"/>
            <a:ext cx="5880688" cy="4322430"/>
          </a:xfrm>
          <a:prstGeom prst="rect">
            <a:avLst/>
          </a:prstGeom>
        </p:spPr>
      </p:pic>
    </p:spTree>
    <p:extLst>
      <p:ext uri="{BB962C8B-B14F-4D97-AF65-F5344CB8AC3E}">
        <p14:creationId xmlns:p14="http://schemas.microsoft.com/office/powerpoint/2010/main" val="40933336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976" y="325248"/>
            <a:ext cx="4893129" cy="584775"/>
          </a:xfrm>
          <a:prstGeom prst="rect">
            <a:avLst/>
          </a:prstGeom>
          <a:noFill/>
        </p:spPr>
        <p:txBody>
          <a:bodyPr wrap="square" rtlCol="0">
            <a:spAutoFit/>
          </a:bodyPr>
          <a:lstStyle/>
          <a:p>
            <a:r>
              <a:rPr lang="zh-CN" altLang="en-US" sz="3200" b="1" dirty="0">
                <a:latin typeface="黑体" panose="02010609060101010101" pitchFamily="49" charset="-122"/>
                <a:ea typeface="黑体" panose="02010609060101010101" pitchFamily="49" charset="-122"/>
              </a:rPr>
              <a:t>迪米特法则</a:t>
            </a:r>
          </a:p>
        </p:txBody>
      </p:sp>
      <p:sp>
        <p:nvSpPr>
          <p:cNvPr id="7" name="棱台 6"/>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棱台 7"/>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棱台 8"/>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64771" y="1316990"/>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06286" y="1357902"/>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官方定义</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1164771" y="4131953"/>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06286" y="4172865"/>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通俗解释</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5" name="文本框 14"/>
          <p:cNvSpPr txBox="1"/>
          <p:nvPr/>
        </p:nvSpPr>
        <p:spPr>
          <a:xfrm>
            <a:off x="1551213" y="5006086"/>
            <a:ext cx="9873344" cy="584775"/>
          </a:xfrm>
          <a:prstGeom prst="rect">
            <a:avLst/>
          </a:prstGeom>
          <a:noFill/>
        </p:spPr>
        <p:txBody>
          <a:bodyPr wrap="square" rtlCol="0">
            <a:spAutoFit/>
          </a:bodyPr>
          <a:lstStyle/>
          <a:p>
            <a:r>
              <a:rPr lang="zh-CN" altLang="en-US" sz="1600" dirty="0" smtClean="0">
                <a:latin typeface="黑体" panose="02010609060101010101" pitchFamily="49" charset="-122"/>
                <a:ea typeface="黑体" panose="02010609060101010101" pitchFamily="49" charset="-122"/>
              </a:rPr>
              <a:t>简单</a:t>
            </a:r>
            <a:r>
              <a:rPr lang="zh-CN" altLang="en-US" sz="1600" dirty="0">
                <a:latin typeface="黑体" panose="02010609060101010101" pitchFamily="49" charset="-122"/>
                <a:ea typeface="黑体" panose="02010609060101010101" pitchFamily="49" charset="-122"/>
              </a:rPr>
              <a:t>来说迪米特法则想要表达的思想就是</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不该有直接依赖关系的类之间，不要有依赖；有依赖关系的类之间，尽量只依赖必要的接口。</a:t>
            </a:r>
          </a:p>
        </p:txBody>
      </p:sp>
      <p:sp>
        <p:nvSpPr>
          <p:cNvPr id="5" name="文本框 4"/>
          <p:cNvSpPr txBox="1"/>
          <p:nvPr/>
        </p:nvSpPr>
        <p:spPr>
          <a:xfrm>
            <a:off x="1551213" y="2078474"/>
            <a:ext cx="9508673" cy="830997"/>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1987</a:t>
            </a:r>
            <a:r>
              <a:rPr lang="zh-CN" altLang="en-US" sz="1600" dirty="0">
                <a:latin typeface="黑体" panose="02010609060101010101" pitchFamily="49" charset="-122"/>
                <a:ea typeface="黑体" panose="02010609060101010101" pitchFamily="49" charset="-122"/>
              </a:rPr>
              <a:t>年秋天，迪米特法则由美国</a:t>
            </a:r>
            <a:r>
              <a:rPr lang="en-US" altLang="zh-CN" sz="1600" dirty="0">
                <a:latin typeface="黑体" panose="02010609060101010101" pitchFamily="49" charset="-122"/>
                <a:ea typeface="黑体" panose="02010609060101010101" pitchFamily="49" charset="-122"/>
              </a:rPr>
              <a:t>Northeastern University</a:t>
            </a:r>
            <a:r>
              <a:rPr lang="zh-CN" altLang="en-US" sz="1600" dirty="0">
                <a:latin typeface="黑体" panose="02010609060101010101" pitchFamily="49" charset="-122"/>
                <a:ea typeface="黑体" panose="02010609060101010101" pitchFamily="49" charset="-122"/>
              </a:rPr>
              <a:t>的</a:t>
            </a:r>
            <a:r>
              <a:rPr lang="en-US" altLang="zh-CN" sz="1600" dirty="0">
                <a:latin typeface="黑体" panose="02010609060101010101" pitchFamily="49" charset="-122"/>
                <a:ea typeface="黑体" panose="02010609060101010101" pitchFamily="49" charset="-122"/>
              </a:rPr>
              <a:t>Ian Holland(</a:t>
            </a:r>
            <a:r>
              <a:rPr lang="zh-CN" altLang="en-US" sz="1600" dirty="0">
                <a:latin typeface="黑体" panose="02010609060101010101" pitchFamily="49" charset="-122"/>
                <a:ea typeface="黑体" panose="02010609060101010101" pitchFamily="49" charset="-122"/>
              </a:rPr>
              <a:t>伊恩 霍兰德</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提出，被</a:t>
            </a:r>
            <a:r>
              <a:rPr lang="en-US" altLang="zh-CN" sz="1600" dirty="0">
                <a:latin typeface="黑体" panose="02010609060101010101" pitchFamily="49" charset="-122"/>
                <a:ea typeface="黑体" panose="02010609060101010101" pitchFamily="49" charset="-122"/>
              </a:rPr>
              <a:t>UML</a:t>
            </a:r>
            <a:r>
              <a:rPr lang="zh-CN" altLang="en-US" sz="1600" dirty="0">
                <a:latin typeface="黑体" panose="02010609060101010101" pitchFamily="49" charset="-122"/>
                <a:ea typeface="黑体" panose="02010609060101010101" pitchFamily="49" charset="-122"/>
              </a:rPr>
              <a:t>的创始者之一</a:t>
            </a:r>
            <a:r>
              <a:rPr lang="en-US" altLang="zh-CN" sz="1600" dirty="0">
                <a:latin typeface="黑体" panose="02010609060101010101" pitchFamily="49" charset="-122"/>
                <a:ea typeface="黑体" panose="02010609060101010101" pitchFamily="49" charset="-122"/>
              </a:rPr>
              <a:t>Booch(</a:t>
            </a:r>
            <a:r>
              <a:rPr lang="zh-CN" altLang="en-US" sz="1600" dirty="0">
                <a:latin typeface="黑体" panose="02010609060101010101" pitchFamily="49" charset="-122"/>
                <a:ea typeface="黑体" panose="02010609060101010101" pitchFamily="49" charset="-122"/>
              </a:rPr>
              <a:t>布奇</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等人普及。后来，因为经典著作</a:t>
            </a:r>
            <a:r>
              <a:rPr lang="en-US" altLang="zh-CN" sz="1600" dirty="0">
                <a:latin typeface="黑体" panose="02010609060101010101" pitchFamily="49" charset="-122"/>
                <a:ea typeface="黑体" panose="02010609060101010101" pitchFamily="49" charset="-122"/>
              </a:rPr>
              <a:t>The PragmaticProgrammer &lt;&lt;</a:t>
            </a:r>
            <a:r>
              <a:rPr lang="zh-CN" altLang="en-US" sz="1600" dirty="0">
                <a:latin typeface="黑体" panose="02010609060101010101" pitchFamily="49" charset="-122"/>
                <a:ea typeface="黑体" panose="02010609060101010101" pitchFamily="49" charset="-122"/>
              </a:rPr>
              <a:t>程序员修炼之道</a:t>
            </a:r>
            <a:r>
              <a:rPr lang="en-US" altLang="zh-CN" sz="1600" dirty="0">
                <a:latin typeface="黑体" panose="02010609060101010101" pitchFamily="49" charset="-122"/>
                <a:ea typeface="黑体" panose="02010609060101010101" pitchFamily="49" charset="-122"/>
              </a:rPr>
              <a:t>&gt;&gt;</a:t>
            </a:r>
            <a:r>
              <a:rPr lang="zh-CN" altLang="en-US" sz="1600" dirty="0">
                <a:latin typeface="黑体" panose="02010609060101010101" pitchFamily="49" charset="-122"/>
                <a:ea typeface="黑体" panose="02010609060101010101" pitchFamily="49" charset="-122"/>
              </a:rPr>
              <a:t>而广为人知。</a:t>
            </a:r>
          </a:p>
        </p:txBody>
      </p:sp>
      <p:sp>
        <p:nvSpPr>
          <p:cNvPr id="2" name="文本框 1"/>
          <p:cNvSpPr txBox="1"/>
          <p:nvPr/>
        </p:nvSpPr>
        <p:spPr>
          <a:xfrm>
            <a:off x="1551213" y="3101708"/>
            <a:ext cx="9677400"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迪米特</a:t>
            </a:r>
            <a:r>
              <a:rPr lang="zh-CN" altLang="en-US" sz="1600" dirty="0" smtClean="0">
                <a:latin typeface="黑体" panose="02010609060101010101" pitchFamily="49" charset="-122"/>
                <a:ea typeface="黑体" panose="02010609060101010101" pitchFamily="49" charset="-122"/>
              </a:rPr>
              <a:t>法则又</a:t>
            </a:r>
            <a:r>
              <a:rPr lang="zh-CN" altLang="en-US" sz="1600" dirty="0">
                <a:latin typeface="黑体" panose="02010609060101010101" pitchFamily="49" charset="-122"/>
                <a:ea typeface="黑体" panose="02010609060101010101" pitchFamily="49" charset="-122"/>
              </a:rPr>
              <a:t>叫最少知识原则（</a:t>
            </a:r>
            <a:r>
              <a:rPr lang="en-US" altLang="zh-CN" sz="1600" dirty="0">
                <a:latin typeface="黑体" panose="02010609060101010101" pitchFamily="49" charset="-122"/>
                <a:ea typeface="黑体" panose="02010609060101010101" pitchFamily="49" charset="-122"/>
              </a:rPr>
              <a:t>LKP</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Least Knowledge Principle </a:t>
            </a:r>
            <a:r>
              <a:rPr lang="zh-CN" altLang="en-US" sz="1600" dirty="0">
                <a:latin typeface="黑体" panose="02010609060101010101" pitchFamily="49" charset="-122"/>
                <a:ea typeface="黑体" panose="02010609060101010101" pitchFamily="49" charset="-122"/>
              </a:rPr>
              <a:t>），指的是一个类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模块对其他的类</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模块有越少的了解越好</a:t>
            </a:r>
            <a:r>
              <a:rPr lang="zh-CN" altLang="en-US" sz="1600" dirty="0" smtClean="0">
                <a:latin typeface="黑体" panose="02010609060101010101" pitchFamily="49" charset="-122"/>
                <a:ea typeface="黑体" panose="02010609060101010101" pitchFamily="49" charset="-122"/>
              </a:rPr>
              <a:t>。</a:t>
            </a:r>
            <a:endParaRPr lang="en-US" altLang="zh-CN" sz="16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9154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15" grpId="0"/>
      <p:bldP spid="5"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349828" y="1502047"/>
            <a:ext cx="1469573" cy="481782"/>
          </a:xfrm>
          <a:prstGeom prst="rect">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91343" y="1542959"/>
            <a:ext cx="1328058" cy="370114"/>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场景示例  </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1758041" y="2564601"/>
            <a:ext cx="9786257" cy="584775"/>
          </a:xfrm>
          <a:prstGeom prst="rect">
            <a:avLst/>
          </a:prstGeom>
          <a:noFill/>
        </p:spPr>
        <p:txBody>
          <a:bodyPr wrap="square" rtlCol="0">
            <a:spAutoFit/>
          </a:bodyPr>
          <a:lstStyle/>
          <a:p>
            <a:r>
              <a:rPr lang="zh-CN" altLang="en-US" sz="1600" dirty="0" smtClean="0">
                <a:latin typeface="黑体" panose="02010609060101010101" pitchFamily="49" charset="-122"/>
                <a:ea typeface="黑体" panose="02010609060101010101" pitchFamily="49" charset="-122"/>
              </a:rPr>
              <a:t>娱乐明星王冰冰由于</a:t>
            </a:r>
            <a:r>
              <a:rPr lang="zh-CN" altLang="en-US" sz="1600" dirty="0">
                <a:latin typeface="黑体" panose="02010609060101010101" pitchFamily="49" charset="-122"/>
                <a:ea typeface="黑体" panose="02010609060101010101" pitchFamily="49" charset="-122"/>
              </a:rPr>
              <a:t>全身心投入艺术，所以许多日常事务由经纪人负责处理，如和粉丝的见面会，和媒体公司的业务洽淡等。这里的经纪人是明星的朋友，而粉丝和媒体公司是陌生人，所以适合使用迪米特法则。</a:t>
            </a:r>
          </a:p>
        </p:txBody>
      </p:sp>
      <p:sp>
        <p:nvSpPr>
          <p:cNvPr id="17" name="文本框 16"/>
          <p:cNvSpPr txBox="1"/>
          <p:nvPr/>
        </p:nvSpPr>
        <p:spPr>
          <a:xfrm>
            <a:off x="1796141" y="3860039"/>
            <a:ext cx="7489372"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请同学们用</a:t>
            </a:r>
            <a:r>
              <a:rPr lang="en-US" altLang="zh-CN" sz="1600" dirty="0">
                <a:latin typeface="黑体" panose="02010609060101010101" pitchFamily="49" charset="-122"/>
                <a:ea typeface="黑体" panose="02010609060101010101" pitchFamily="49" charset="-122"/>
              </a:rPr>
              <a:t>UML</a:t>
            </a:r>
            <a:r>
              <a:rPr lang="zh-CN" altLang="en-US" sz="1600" dirty="0">
                <a:latin typeface="黑体" panose="02010609060101010101" pitchFamily="49" charset="-122"/>
                <a:ea typeface="黑体" panose="02010609060101010101" pitchFamily="49" charset="-122"/>
              </a:rPr>
              <a:t>类图</a:t>
            </a:r>
            <a:r>
              <a:rPr lang="zh-CN" altLang="en-US" sz="1600" dirty="0" smtClean="0">
                <a:latin typeface="黑体" panose="02010609060101010101" pitchFamily="49" charset="-122"/>
                <a:ea typeface="黑体" panose="02010609060101010101" pitchFamily="49" charset="-122"/>
              </a:rPr>
              <a:t>描述出上面需求中存在的</a:t>
            </a:r>
            <a:r>
              <a:rPr lang="en-US" altLang="zh-CN" sz="1600" dirty="0" smtClean="0">
                <a:latin typeface="黑体" panose="02010609060101010101" pitchFamily="49" charset="-122"/>
                <a:ea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rPr>
              <a:t>类</a:t>
            </a:r>
            <a:r>
              <a:rPr lang="zh-CN" altLang="en-US" sz="1600" dirty="0">
                <a:latin typeface="黑体" panose="02010609060101010101" pitchFamily="49" charset="-122"/>
                <a:ea typeface="黑体" panose="02010609060101010101" pitchFamily="49" charset="-122"/>
              </a:rPr>
              <a:t>与类 类与接口之间的关系</a:t>
            </a:r>
            <a:endParaRPr lang="en-US" altLang="zh-CN" sz="1600" dirty="0">
              <a:latin typeface="黑体" panose="02010609060101010101" pitchFamily="49" charset="-122"/>
              <a:ea typeface="黑体" panose="02010609060101010101" pitchFamily="49" charset="-122"/>
            </a:endParaRPr>
          </a:p>
        </p:txBody>
      </p:sp>
      <p:sp>
        <p:nvSpPr>
          <p:cNvPr id="10" name="文本框 9"/>
          <p:cNvSpPr txBox="1"/>
          <p:nvPr/>
        </p:nvSpPr>
        <p:spPr>
          <a:xfrm>
            <a:off x="478976" y="325248"/>
            <a:ext cx="4893129" cy="584775"/>
          </a:xfrm>
          <a:prstGeom prst="rect">
            <a:avLst/>
          </a:prstGeom>
          <a:noFill/>
        </p:spPr>
        <p:txBody>
          <a:bodyPr wrap="square" rtlCol="0">
            <a:spAutoFit/>
          </a:bodyPr>
          <a:lstStyle/>
          <a:p>
            <a:r>
              <a:rPr lang="zh-CN" altLang="en-US" sz="3200" b="1" dirty="0">
                <a:latin typeface="黑体" panose="02010609060101010101" pitchFamily="49" charset="-122"/>
                <a:ea typeface="黑体" panose="02010609060101010101" pitchFamily="49" charset="-122"/>
              </a:rPr>
              <a:t>迪米特法则</a:t>
            </a:r>
          </a:p>
        </p:txBody>
      </p:sp>
      <p:sp>
        <p:nvSpPr>
          <p:cNvPr id="11" name="棱台 10"/>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棱台 11"/>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棱台 12"/>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48007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3534" y="325248"/>
            <a:ext cx="2977238" cy="605481"/>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设计原则总结</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17814" y="1328057"/>
            <a:ext cx="9290957"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我们所学习的</a:t>
            </a:r>
            <a:r>
              <a:rPr lang="en-US" altLang="zh-CN" dirty="0">
                <a:latin typeface="黑体" panose="02010609060101010101" pitchFamily="49" charset="-122"/>
                <a:ea typeface="黑体" panose="02010609060101010101" pitchFamily="49" charset="-122"/>
              </a:rPr>
              <a:t>SOLID </a:t>
            </a:r>
            <a:r>
              <a:rPr lang="zh-CN" altLang="en-US" dirty="0">
                <a:latin typeface="黑体" panose="02010609060101010101" pitchFamily="49" charset="-122"/>
                <a:ea typeface="黑体" panose="02010609060101010101" pitchFamily="49" charset="-122"/>
              </a:rPr>
              <a:t>原则它包含</a:t>
            </a:r>
            <a:r>
              <a:rPr lang="zh-CN" altLang="en-US" dirty="0" smtClean="0">
                <a:latin typeface="黑体" panose="02010609060101010101" pitchFamily="49" charset="-122"/>
                <a:ea typeface="黑体" panose="02010609060101010101" pitchFamily="49" charset="-122"/>
              </a:rPr>
              <a:t>了</a:t>
            </a:r>
            <a:r>
              <a:rPr lang="en-US" altLang="zh-CN"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7" name="文本框 6"/>
          <p:cNvSpPr txBox="1"/>
          <p:nvPr/>
        </p:nvSpPr>
        <p:spPr>
          <a:xfrm>
            <a:off x="2645229" y="2237015"/>
            <a:ext cx="2569028" cy="369332"/>
          </a:xfrm>
          <a:prstGeom prst="rect">
            <a:avLst/>
          </a:prstGeom>
          <a:noFill/>
        </p:spPr>
        <p:txBody>
          <a:bodyPr wrap="square" rtlCol="0">
            <a:spAutoFit/>
          </a:bodyPr>
          <a:lstStyle/>
          <a:p>
            <a:r>
              <a:rPr lang="en-US" altLang="zh-CN" dirty="0"/>
              <a:t>1. </a:t>
            </a:r>
            <a:r>
              <a:rPr lang="zh-CN" altLang="en-US" dirty="0"/>
              <a:t>单一职责原则（</a:t>
            </a:r>
            <a:r>
              <a:rPr lang="en-US" altLang="zh-CN" dirty="0"/>
              <a:t>SRP</a:t>
            </a:r>
            <a:r>
              <a:rPr lang="zh-CN" altLang="en-US" dirty="0" smtClean="0"/>
              <a:t>）</a:t>
            </a:r>
            <a:endParaRPr lang="zh-CN" altLang="en-US" dirty="0"/>
          </a:p>
        </p:txBody>
      </p:sp>
      <p:sp>
        <p:nvSpPr>
          <p:cNvPr id="8" name="文本框 7"/>
          <p:cNvSpPr txBox="1"/>
          <p:nvPr/>
        </p:nvSpPr>
        <p:spPr>
          <a:xfrm>
            <a:off x="2645229" y="2890158"/>
            <a:ext cx="2569028" cy="369332"/>
          </a:xfrm>
          <a:prstGeom prst="rect">
            <a:avLst/>
          </a:prstGeom>
          <a:noFill/>
        </p:spPr>
        <p:txBody>
          <a:bodyPr wrap="square" rtlCol="0">
            <a:spAutoFit/>
          </a:bodyPr>
          <a:lstStyle/>
          <a:p>
            <a:r>
              <a:rPr lang="en-US" altLang="zh-CN" dirty="0" smtClean="0"/>
              <a:t>2.</a:t>
            </a:r>
            <a:r>
              <a:rPr lang="zh-CN" altLang="en-US" dirty="0"/>
              <a:t>开闭原则（</a:t>
            </a:r>
            <a:r>
              <a:rPr lang="en-US" altLang="zh-CN" dirty="0" smtClean="0"/>
              <a:t>OCP</a:t>
            </a:r>
            <a:r>
              <a:rPr lang="zh-CN" altLang="en-US" dirty="0" smtClean="0"/>
              <a:t>）</a:t>
            </a:r>
            <a:endParaRPr lang="zh-CN" altLang="en-US" dirty="0"/>
          </a:p>
        </p:txBody>
      </p:sp>
      <p:sp>
        <p:nvSpPr>
          <p:cNvPr id="9" name="文本框 8"/>
          <p:cNvSpPr txBox="1"/>
          <p:nvPr/>
        </p:nvSpPr>
        <p:spPr>
          <a:xfrm>
            <a:off x="2645229" y="3543301"/>
            <a:ext cx="2569028" cy="369332"/>
          </a:xfrm>
          <a:prstGeom prst="rect">
            <a:avLst/>
          </a:prstGeom>
          <a:noFill/>
        </p:spPr>
        <p:txBody>
          <a:bodyPr wrap="square" rtlCol="0">
            <a:spAutoFit/>
          </a:bodyPr>
          <a:lstStyle/>
          <a:p>
            <a:r>
              <a:rPr lang="en-US" altLang="zh-CN" dirty="0"/>
              <a:t>3</a:t>
            </a:r>
            <a:r>
              <a:rPr lang="en-US" altLang="zh-CN" dirty="0" smtClean="0"/>
              <a:t>.</a:t>
            </a:r>
            <a:r>
              <a:rPr lang="zh-CN" altLang="en-US" dirty="0"/>
              <a:t>里氏替换原则（</a:t>
            </a:r>
            <a:r>
              <a:rPr lang="en-US" altLang="zh-CN" dirty="0"/>
              <a:t>LSP</a:t>
            </a:r>
            <a:r>
              <a:rPr lang="zh-CN" altLang="en-US" dirty="0"/>
              <a:t>）</a:t>
            </a:r>
          </a:p>
        </p:txBody>
      </p:sp>
      <p:sp>
        <p:nvSpPr>
          <p:cNvPr id="10" name="文本框 9"/>
          <p:cNvSpPr txBox="1"/>
          <p:nvPr/>
        </p:nvSpPr>
        <p:spPr>
          <a:xfrm>
            <a:off x="2645229" y="4196444"/>
            <a:ext cx="2569028" cy="369332"/>
          </a:xfrm>
          <a:prstGeom prst="rect">
            <a:avLst/>
          </a:prstGeom>
          <a:noFill/>
        </p:spPr>
        <p:txBody>
          <a:bodyPr wrap="square" rtlCol="0">
            <a:spAutoFit/>
          </a:bodyPr>
          <a:lstStyle/>
          <a:p>
            <a:r>
              <a:rPr lang="en-US" altLang="zh-CN" dirty="0" smtClean="0"/>
              <a:t>4.</a:t>
            </a:r>
            <a:r>
              <a:rPr lang="zh-CN" altLang="en-US" dirty="0"/>
              <a:t>接口隔离原则（</a:t>
            </a:r>
            <a:r>
              <a:rPr lang="en-US" altLang="zh-CN" dirty="0"/>
              <a:t>ISP</a:t>
            </a:r>
            <a:r>
              <a:rPr lang="zh-CN" altLang="en-US" dirty="0"/>
              <a:t>）</a:t>
            </a:r>
          </a:p>
        </p:txBody>
      </p:sp>
      <p:sp>
        <p:nvSpPr>
          <p:cNvPr id="11" name="文本框 10"/>
          <p:cNvSpPr txBox="1"/>
          <p:nvPr/>
        </p:nvSpPr>
        <p:spPr>
          <a:xfrm>
            <a:off x="2645229" y="4849587"/>
            <a:ext cx="2569028" cy="369332"/>
          </a:xfrm>
          <a:prstGeom prst="rect">
            <a:avLst/>
          </a:prstGeom>
          <a:noFill/>
        </p:spPr>
        <p:txBody>
          <a:bodyPr wrap="square" rtlCol="0">
            <a:spAutoFit/>
          </a:bodyPr>
          <a:lstStyle/>
          <a:p>
            <a:r>
              <a:rPr lang="en-US" altLang="zh-CN" dirty="0" smtClean="0"/>
              <a:t>5.</a:t>
            </a:r>
            <a:r>
              <a:rPr lang="zh-CN" altLang="en-US" dirty="0"/>
              <a:t>依赖倒置原则（</a:t>
            </a:r>
            <a:r>
              <a:rPr lang="en-US" altLang="zh-CN" dirty="0"/>
              <a:t>DIP</a:t>
            </a:r>
            <a:r>
              <a:rPr lang="zh-CN" altLang="en-US" dirty="0"/>
              <a:t>）</a:t>
            </a:r>
          </a:p>
        </p:txBody>
      </p:sp>
      <p:sp>
        <p:nvSpPr>
          <p:cNvPr id="12" name="文本框 11"/>
          <p:cNvSpPr txBox="1"/>
          <p:nvPr/>
        </p:nvSpPr>
        <p:spPr>
          <a:xfrm>
            <a:off x="2645229" y="5502730"/>
            <a:ext cx="2569028" cy="369332"/>
          </a:xfrm>
          <a:prstGeom prst="rect">
            <a:avLst/>
          </a:prstGeom>
          <a:noFill/>
        </p:spPr>
        <p:txBody>
          <a:bodyPr wrap="square" rtlCol="0">
            <a:spAutoFit/>
          </a:bodyPr>
          <a:lstStyle/>
          <a:p>
            <a:r>
              <a:rPr lang="en-US" altLang="zh-CN" dirty="0" smtClean="0"/>
              <a:t>6.</a:t>
            </a:r>
            <a:r>
              <a:rPr lang="zh-CN" altLang="en-US" dirty="0"/>
              <a:t>迪米特法则 </a:t>
            </a:r>
            <a:r>
              <a:rPr lang="en-US" altLang="zh-CN" dirty="0"/>
              <a:t>(LKP)</a:t>
            </a:r>
            <a:endParaRPr lang="zh-CN" altLang="en-US" dirty="0"/>
          </a:p>
        </p:txBody>
      </p:sp>
    </p:spTree>
    <p:extLst>
      <p:ext uri="{BB962C8B-B14F-4D97-AF65-F5344CB8AC3E}">
        <p14:creationId xmlns:p14="http://schemas.microsoft.com/office/powerpoint/2010/main" val="326903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3534" y="325248"/>
            <a:ext cx="2977238" cy="605481"/>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设计原则总结</a:t>
            </a:r>
            <a:endParaRPr lang="zh-CN" altLang="en-US" sz="3200" b="1" dirty="0">
              <a:latin typeface="黑体" panose="02010609060101010101" pitchFamily="49" charset="-122"/>
              <a:ea typeface="黑体" panose="02010609060101010101" pitchFamily="49" charset="-122"/>
            </a:endParaRPr>
          </a:p>
        </p:txBody>
      </p:sp>
      <p:sp>
        <p:nvSpPr>
          <p:cNvPr id="3" name="棱台 2"/>
          <p:cNvSpPr/>
          <p:nvPr/>
        </p:nvSpPr>
        <p:spPr>
          <a:xfrm>
            <a:off x="370115" y="399819"/>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棱台 3"/>
          <p:cNvSpPr/>
          <p:nvPr/>
        </p:nvSpPr>
        <p:spPr>
          <a:xfrm>
            <a:off x="370115" y="570779"/>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棱台 4"/>
          <p:cNvSpPr/>
          <p:nvPr/>
        </p:nvSpPr>
        <p:spPr>
          <a:xfrm>
            <a:off x="370115" y="758068"/>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17814" y="1328057"/>
            <a:ext cx="9290957"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我们只需关注三个常用的原则即可</a:t>
            </a:r>
            <a:endParaRPr lang="zh-CN" altLang="en-US" dirty="0">
              <a:latin typeface="黑体" panose="02010609060101010101" pitchFamily="49" charset="-122"/>
              <a:ea typeface="黑体" panose="02010609060101010101" pitchFamily="49" charset="-122"/>
            </a:endParaRPr>
          </a:p>
        </p:txBody>
      </p:sp>
      <p:sp>
        <p:nvSpPr>
          <p:cNvPr id="7" name="文本框 6"/>
          <p:cNvSpPr txBox="1"/>
          <p:nvPr/>
        </p:nvSpPr>
        <p:spPr>
          <a:xfrm>
            <a:off x="1962153" y="2286030"/>
            <a:ext cx="8392885" cy="584775"/>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1 ) </a:t>
            </a:r>
            <a:r>
              <a:rPr lang="zh-CN" altLang="en-US" sz="1600" dirty="0">
                <a:latin typeface="黑体" panose="02010609060101010101" pitchFamily="49" charset="-122"/>
                <a:ea typeface="黑体" panose="02010609060101010101" pitchFamily="49" charset="-122"/>
              </a:rPr>
              <a:t>单一职责</a:t>
            </a:r>
            <a:r>
              <a:rPr lang="zh-CN" altLang="en-US" sz="1600" dirty="0" smtClean="0">
                <a:latin typeface="黑体" panose="02010609060101010101" pitchFamily="49" charset="-122"/>
                <a:ea typeface="黑体" panose="02010609060101010101" pitchFamily="49" charset="-122"/>
              </a:rPr>
              <a:t>原则</a:t>
            </a:r>
            <a:r>
              <a:rPr lang="en-US" altLang="zh-CN" sz="1600" dirty="0" smtClean="0">
                <a:latin typeface="黑体" panose="02010609060101010101" pitchFamily="49" charset="-122"/>
                <a:ea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rPr>
              <a:t>单一</a:t>
            </a:r>
            <a:r>
              <a:rPr lang="zh-CN" altLang="en-US" sz="1600" dirty="0">
                <a:latin typeface="黑体" panose="02010609060101010101" pitchFamily="49" charset="-122"/>
                <a:ea typeface="黑体" panose="02010609060101010101" pitchFamily="49" charset="-122"/>
              </a:rPr>
              <a:t>职责原则是类职责划分的重要参考依据，是保证代码”高内聚“的有效手段，是我们在进行面向对象设计时的主要指导原则。</a:t>
            </a:r>
          </a:p>
        </p:txBody>
      </p:sp>
      <p:sp>
        <p:nvSpPr>
          <p:cNvPr id="8" name="文本框 7"/>
          <p:cNvSpPr txBox="1"/>
          <p:nvPr/>
        </p:nvSpPr>
        <p:spPr>
          <a:xfrm>
            <a:off x="1962153" y="3409486"/>
            <a:ext cx="9290957" cy="584775"/>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2 ) </a:t>
            </a:r>
            <a:r>
              <a:rPr lang="zh-CN" altLang="en-US" sz="1600" dirty="0">
                <a:latin typeface="黑体" panose="02010609060101010101" pitchFamily="49" charset="-122"/>
                <a:ea typeface="黑体" panose="02010609060101010101" pitchFamily="49" charset="-122"/>
              </a:rPr>
              <a:t>开闭</a:t>
            </a:r>
            <a:r>
              <a:rPr lang="zh-CN" altLang="en-US" sz="1600" dirty="0" smtClean="0">
                <a:latin typeface="黑体" panose="02010609060101010101" pitchFamily="49" charset="-122"/>
                <a:ea typeface="黑体" panose="02010609060101010101" pitchFamily="49" charset="-122"/>
              </a:rPr>
              <a:t>原则</a:t>
            </a:r>
            <a:r>
              <a:rPr lang="en-US" altLang="zh-CN" sz="1600" dirty="0" smtClean="0">
                <a:latin typeface="黑体" panose="02010609060101010101" pitchFamily="49" charset="-122"/>
                <a:ea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rPr>
              <a:t>开闭</a:t>
            </a:r>
            <a:r>
              <a:rPr lang="zh-CN" altLang="en-US" sz="1600" dirty="0">
                <a:latin typeface="黑体" panose="02010609060101010101" pitchFamily="49" charset="-122"/>
                <a:ea typeface="黑体" panose="02010609060101010101" pitchFamily="49" charset="-122"/>
              </a:rPr>
              <a:t>原则是保证代码可扩展性的重要指导原则，是对代码扩展性的具体解读。很多设计模式诞生的初衷都是为了提高代码的扩展性，都是以满足开闭原则为设计目的的。</a:t>
            </a:r>
          </a:p>
        </p:txBody>
      </p:sp>
      <p:sp>
        <p:nvSpPr>
          <p:cNvPr id="11" name="文本框 10"/>
          <p:cNvSpPr txBox="1"/>
          <p:nvPr/>
        </p:nvSpPr>
        <p:spPr>
          <a:xfrm>
            <a:off x="1962153" y="4582887"/>
            <a:ext cx="8975271" cy="584775"/>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3 ) </a:t>
            </a:r>
            <a:r>
              <a:rPr lang="zh-CN" altLang="en-US" sz="1600" dirty="0">
                <a:latin typeface="黑体" panose="02010609060101010101" pitchFamily="49" charset="-122"/>
                <a:ea typeface="黑体" panose="02010609060101010101" pitchFamily="49" charset="-122"/>
              </a:rPr>
              <a:t>依赖倒置原则依赖倒置原则主要用来指导框架层面的设计。高层模块不依赖低层模块，它们共同依赖同一个抽象。</a:t>
            </a:r>
          </a:p>
        </p:txBody>
      </p:sp>
    </p:spTree>
    <p:extLst>
      <p:ext uri="{BB962C8B-B14F-4D97-AF65-F5344CB8AC3E}">
        <p14:creationId xmlns:p14="http://schemas.microsoft.com/office/powerpoint/2010/main" val="401807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58950" y="1921793"/>
            <a:ext cx="3278462" cy="830997"/>
          </a:xfrm>
          <a:prstGeom prst="rect">
            <a:avLst/>
          </a:prstGeom>
        </p:spPr>
        <p:txBody>
          <a:bodyPr wrap="none">
            <a:spAutoFit/>
          </a:bodyPr>
          <a:lstStyle/>
          <a:p>
            <a:pPr>
              <a:defRPr/>
            </a:pPr>
            <a:r>
              <a:rPr lang="zh-CN" altLang="en-US" sz="4800" b="1" kern="0" dirty="0">
                <a:solidFill>
                  <a:srgbClr val="FF0000"/>
                </a:solidFill>
                <a:latin typeface="黑体" panose="02010609060101010101" pitchFamily="49" charset="-122"/>
                <a:ea typeface="黑体" panose="02010609060101010101" pitchFamily="49" charset="-122"/>
              </a:rPr>
              <a:t>创建</a:t>
            </a:r>
            <a:r>
              <a:rPr lang="zh-CN" altLang="en-US" sz="4800" b="1" kern="0" dirty="0" smtClean="0">
                <a:solidFill>
                  <a:srgbClr val="FF0000"/>
                </a:solidFill>
                <a:latin typeface="黑体" panose="02010609060101010101" pitchFamily="49" charset="-122"/>
                <a:ea typeface="黑体" panose="02010609060101010101" pitchFamily="49" charset="-122"/>
              </a:rPr>
              <a:t>者模式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cxnSp>
        <p:nvCxnSpPr>
          <p:cNvPr id="8" name="直接连接符 7"/>
          <p:cNvCxnSpPr/>
          <p:nvPr/>
        </p:nvCxnSpPr>
        <p:spPr>
          <a:xfrm>
            <a:off x="4283529" y="2882255"/>
            <a:ext cx="3935185" cy="3234"/>
          </a:xfrm>
          <a:prstGeom prst="line">
            <a:avLst/>
          </a:prstGeom>
          <a:ln w="38100"/>
        </p:spPr>
        <p:style>
          <a:lnRef idx="3">
            <a:schemeClr val="dk1"/>
          </a:lnRef>
          <a:fillRef idx="0">
            <a:schemeClr val="dk1"/>
          </a:fillRef>
          <a:effectRef idx="2">
            <a:schemeClr val="dk1"/>
          </a:effectRef>
          <a:fontRef idx="minor">
            <a:schemeClr val="tx1"/>
          </a:fontRef>
        </p:style>
      </p:cxnSp>
      <p:sp>
        <p:nvSpPr>
          <p:cNvPr id="11" name="文本框 10"/>
          <p:cNvSpPr txBox="1"/>
          <p:nvPr/>
        </p:nvSpPr>
        <p:spPr>
          <a:xfrm>
            <a:off x="4953137" y="3317477"/>
            <a:ext cx="4185557"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单例设计模式</a:t>
            </a:r>
            <a:endParaRPr lang="zh-CN" altLang="en-US" b="1" dirty="0"/>
          </a:p>
        </p:txBody>
      </p:sp>
      <p:sp>
        <p:nvSpPr>
          <p:cNvPr id="12" name="文本框 11"/>
          <p:cNvSpPr txBox="1"/>
          <p:nvPr/>
        </p:nvSpPr>
        <p:spPr>
          <a:xfrm>
            <a:off x="4953137" y="3749698"/>
            <a:ext cx="222599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工厂方法模式</a:t>
            </a:r>
            <a:endParaRPr lang="zh-CN" altLang="en-US" b="1" dirty="0"/>
          </a:p>
        </p:txBody>
      </p:sp>
      <p:sp>
        <p:nvSpPr>
          <p:cNvPr id="7" name="文本框 6"/>
          <p:cNvSpPr txBox="1"/>
          <p:nvPr/>
        </p:nvSpPr>
        <p:spPr>
          <a:xfrm>
            <a:off x="4953137" y="4213404"/>
            <a:ext cx="222599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抽象工厂模式</a:t>
            </a:r>
            <a:endParaRPr lang="zh-CN" altLang="en-US" b="1" dirty="0"/>
          </a:p>
        </p:txBody>
      </p:sp>
      <p:sp>
        <p:nvSpPr>
          <p:cNvPr id="9" name="文本框 8"/>
          <p:cNvSpPr txBox="1"/>
          <p:nvPr/>
        </p:nvSpPr>
        <p:spPr>
          <a:xfrm>
            <a:off x="4953137" y="4665286"/>
            <a:ext cx="222599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建造者模式</a:t>
            </a:r>
            <a:endParaRPr lang="zh-CN" altLang="en-US" b="1" dirty="0"/>
          </a:p>
        </p:txBody>
      </p:sp>
      <p:sp>
        <p:nvSpPr>
          <p:cNvPr id="10" name="文本框 9"/>
          <p:cNvSpPr txBox="1"/>
          <p:nvPr/>
        </p:nvSpPr>
        <p:spPr>
          <a:xfrm>
            <a:off x="4953136" y="5121672"/>
            <a:ext cx="222599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原型模式</a:t>
            </a:r>
            <a:endParaRPr lang="zh-CN" altLang="en-US" b="1" dirty="0"/>
          </a:p>
        </p:txBody>
      </p:sp>
    </p:spTree>
    <p:extLst>
      <p:ext uri="{BB962C8B-B14F-4D97-AF65-F5344CB8AC3E}">
        <p14:creationId xmlns:p14="http://schemas.microsoft.com/office/powerpoint/2010/main" val="31880951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75922" y="2814421"/>
            <a:ext cx="2659702" cy="830997"/>
          </a:xfrm>
          <a:prstGeom prst="rect">
            <a:avLst/>
          </a:prstGeom>
        </p:spPr>
        <p:txBody>
          <a:bodyPr wrap="none">
            <a:spAutoFit/>
          </a:bodyPr>
          <a:lstStyle/>
          <a:p>
            <a:pPr>
              <a:defRPr/>
            </a:pPr>
            <a:r>
              <a:rPr lang="zh-CN" altLang="en-US" sz="4800" b="1" kern="0" dirty="0">
                <a:solidFill>
                  <a:srgbClr val="FF0000"/>
                </a:solidFill>
                <a:latin typeface="黑体" panose="02010609060101010101" pitchFamily="49" charset="-122"/>
                <a:ea typeface="黑体" panose="02010609060101010101" pitchFamily="49" charset="-122"/>
              </a:rPr>
              <a:t>单例</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258595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15677" y="2920974"/>
            <a:ext cx="482696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单例</a:t>
            </a:r>
            <a:r>
              <a:rPr lang="zh-CN" altLang="en-US" sz="4800" b="1" kern="0" dirty="0" smtClean="0">
                <a:solidFill>
                  <a:srgbClr val="FF0000"/>
                </a:solidFill>
                <a:latin typeface="黑体" panose="02010609060101010101" pitchFamily="49" charset="-122"/>
                <a:ea typeface="黑体" panose="02010609060101010101" pitchFamily="49" charset="-122"/>
              </a:rPr>
              <a:t>模式</a:t>
            </a:r>
            <a:r>
              <a:rPr lang="en-US" altLang="zh-CN" sz="4800" b="1" kern="0" dirty="0" smtClean="0">
                <a:solidFill>
                  <a:srgbClr val="FF0000"/>
                </a:solidFill>
                <a:latin typeface="黑体" panose="02010609060101010101" pitchFamily="49" charset="-122"/>
                <a:ea typeface="黑体" panose="02010609060101010101" pitchFamily="49" charset="-122"/>
              </a:rPr>
              <a:t>-</a:t>
            </a:r>
            <a:r>
              <a:rPr lang="zh-CN" altLang="en-US" sz="4800" b="1" kern="0" dirty="0" smtClean="0">
                <a:solidFill>
                  <a:srgbClr val="FF0000"/>
                </a:solidFill>
                <a:latin typeface="黑体" panose="02010609060101010101" pitchFamily="49" charset="-122"/>
                <a:ea typeface="黑体" panose="02010609060101010101" pitchFamily="49" charset="-122"/>
              </a:rPr>
              <a:t>饿汉式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800852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82519" y="3013502"/>
            <a:ext cx="482696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单例模式</a:t>
            </a:r>
            <a:r>
              <a:rPr lang="en-US" altLang="zh-CN" sz="4800" b="1" kern="0" dirty="0" smtClean="0">
                <a:solidFill>
                  <a:srgbClr val="FF0000"/>
                </a:solidFill>
                <a:latin typeface="黑体" panose="02010609060101010101" pitchFamily="49" charset="-122"/>
                <a:ea typeface="黑体" panose="02010609060101010101" pitchFamily="49" charset="-122"/>
              </a:rPr>
              <a:t>-</a:t>
            </a:r>
            <a:r>
              <a:rPr lang="zh-CN" altLang="en-US" sz="4800" b="1" kern="0" dirty="0" smtClean="0">
                <a:solidFill>
                  <a:srgbClr val="FF0000"/>
                </a:solidFill>
                <a:latin typeface="黑体" panose="02010609060101010101" pitchFamily="49" charset="-122"/>
                <a:ea typeface="黑体" panose="02010609060101010101" pitchFamily="49" charset="-122"/>
              </a:rPr>
              <a:t>懒汉</a:t>
            </a:r>
            <a:r>
              <a:rPr lang="zh-CN" altLang="en-US" sz="4800" b="1" kern="0" dirty="0">
                <a:solidFill>
                  <a:srgbClr val="FF0000"/>
                </a:solidFill>
                <a:latin typeface="黑体" panose="02010609060101010101" pitchFamily="49" charset="-122"/>
                <a:ea typeface="黑体" panose="02010609060101010101" pitchFamily="49" charset="-122"/>
              </a:rPr>
              <a:t>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347475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82519" y="3013502"/>
            <a:ext cx="544572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单例模式</a:t>
            </a:r>
            <a:r>
              <a:rPr lang="en-US" altLang="zh-CN" sz="4800" b="1" kern="0" dirty="0" smtClean="0">
                <a:solidFill>
                  <a:srgbClr val="FF0000"/>
                </a:solidFill>
                <a:latin typeface="黑体" panose="02010609060101010101" pitchFamily="49" charset="-122"/>
                <a:ea typeface="黑体" panose="02010609060101010101" pitchFamily="49" charset="-122"/>
              </a:rPr>
              <a:t>-</a:t>
            </a:r>
            <a:r>
              <a:rPr lang="zh-CN" altLang="en-US" sz="4800" b="1" kern="0" dirty="0" smtClean="0">
                <a:solidFill>
                  <a:srgbClr val="FF0000"/>
                </a:solidFill>
                <a:latin typeface="黑体" panose="02010609060101010101" pitchFamily="49" charset="-122"/>
                <a:ea typeface="黑体" panose="02010609060101010101" pitchFamily="49" charset="-122"/>
              </a:rPr>
              <a:t>双重校验</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36133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76298" y="1412577"/>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43743" y="1423358"/>
            <a:ext cx="2140233" cy="400110"/>
          </a:xfrm>
          <a:prstGeom prst="rect">
            <a:avLst/>
          </a:prstGeom>
          <a:noFill/>
        </p:spPr>
        <p:txBody>
          <a:bodyPr wrap="square" rtlCol="0">
            <a:spAutoFit/>
          </a:bodyPr>
          <a:lstStyle/>
          <a:p>
            <a:r>
              <a:rPr lang="en-US" altLang="zh-CN" sz="2000" b="1" dirty="0" smtClean="0">
                <a:solidFill>
                  <a:schemeClr val="bg1"/>
                </a:solidFill>
                <a:latin typeface="黑体" panose="02010609060101010101" pitchFamily="49" charset="-122"/>
                <a:ea typeface="黑体" panose="02010609060101010101" pitchFamily="49" charset="-122"/>
              </a:rPr>
              <a:t>1)</a:t>
            </a:r>
            <a:r>
              <a:rPr lang="zh-CN" altLang="en-US" sz="2000" b="1" dirty="0" smtClean="0">
                <a:solidFill>
                  <a:schemeClr val="bg1"/>
                </a:solidFill>
                <a:latin typeface="黑体" panose="02010609060101010101" pitchFamily="49" charset="-122"/>
                <a:ea typeface="黑体" panose="02010609060101010101" pitchFamily="49" charset="-122"/>
              </a:rPr>
              <a:t>可维护性</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17" name="矩形 16"/>
          <p:cNvSpPr/>
          <p:nvPr/>
        </p:nvSpPr>
        <p:spPr>
          <a:xfrm>
            <a:off x="876298" y="4090732"/>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083124" y="4082794"/>
            <a:ext cx="2140233" cy="400110"/>
          </a:xfrm>
          <a:prstGeom prst="rect">
            <a:avLst/>
          </a:prstGeom>
          <a:noFill/>
        </p:spPr>
        <p:txBody>
          <a:bodyPr wrap="square" rtlCol="0">
            <a:spAutoFit/>
          </a:bodyPr>
          <a:lstStyle/>
          <a:p>
            <a:r>
              <a:rPr lang="en-US" altLang="zh-CN" sz="2000" b="1" dirty="0" smtClean="0">
                <a:solidFill>
                  <a:schemeClr val="bg1"/>
                </a:solidFill>
                <a:latin typeface="黑体" panose="02010609060101010101" pitchFamily="49" charset="-122"/>
                <a:ea typeface="黑体" panose="02010609060101010101" pitchFamily="49" charset="-122"/>
              </a:rPr>
              <a:t>2</a:t>
            </a:r>
            <a:r>
              <a:rPr lang="en-US" altLang="zh-CN" sz="2000" b="1" dirty="0">
                <a:solidFill>
                  <a:schemeClr val="bg1"/>
                </a:solidFill>
                <a:latin typeface="黑体" panose="02010609060101010101" pitchFamily="49" charset="-122"/>
                <a:ea typeface="黑体" panose="02010609060101010101" pitchFamily="49" charset="-122"/>
              </a:rPr>
              <a:t>)</a:t>
            </a:r>
            <a:r>
              <a:rPr lang="zh-CN" altLang="en-US" sz="2000" b="1" dirty="0" smtClean="0">
                <a:solidFill>
                  <a:schemeClr val="bg1"/>
                </a:solidFill>
                <a:latin typeface="黑体" panose="02010609060101010101" pitchFamily="49" charset="-122"/>
                <a:ea typeface="黑体" panose="02010609060101010101" pitchFamily="49" charset="-122"/>
              </a:rPr>
              <a:t>可读性</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5" name="文本框 24"/>
          <p:cNvSpPr txBox="1"/>
          <p:nvPr/>
        </p:nvSpPr>
        <p:spPr>
          <a:xfrm>
            <a:off x="1777091" y="2036502"/>
            <a:ext cx="8602439" cy="58477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可维护性强的代码指的是</a:t>
            </a:r>
            <a:r>
              <a:rPr lang="en-US" altLang="zh-CN" sz="1600" dirty="0" smtClean="0">
                <a:latin typeface="黑体" panose="02010609060101010101" pitchFamily="49" charset="-122"/>
                <a:ea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rPr>
              <a:t>在</a:t>
            </a:r>
            <a:r>
              <a:rPr lang="zh-CN" altLang="en-US" sz="1600" dirty="0">
                <a:latin typeface="黑体" panose="02010609060101010101" pitchFamily="49" charset="-122"/>
                <a:ea typeface="黑体" panose="02010609060101010101" pitchFamily="49" charset="-122"/>
              </a:rPr>
              <a:t>不去破坏原有的代码设计以及不引入新的</a:t>
            </a:r>
            <a:r>
              <a:rPr lang="en-US" altLang="zh-CN" sz="1600" dirty="0">
                <a:latin typeface="黑体" panose="02010609060101010101" pitchFamily="49" charset="-122"/>
                <a:ea typeface="黑体" panose="02010609060101010101" pitchFamily="49" charset="-122"/>
              </a:rPr>
              <a:t>BUG</a:t>
            </a:r>
            <a:r>
              <a:rPr lang="zh-CN" altLang="en-US" sz="1600" dirty="0">
                <a:latin typeface="黑体" panose="02010609060101010101" pitchFamily="49" charset="-122"/>
                <a:ea typeface="黑体" panose="02010609060101010101" pitchFamily="49" charset="-122"/>
              </a:rPr>
              <a:t>的前提下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能够快速的修改或者</a:t>
            </a:r>
            <a:r>
              <a:rPr lang="zh-CN" altLang="en-US" sz="1600" dirty="0" smtClean="0">
                <a:latin typeface="黑体" panose="02010609060101010101" pitchFamily="49" charset="-122"/>
                <a:ea typeface="黑体" panose="02010609060101010101" pitchFamily="49" charset="-122"/>
              </a:rPr>
              <a:t>新增</a:t>
            </a:r>
            <a:r>
              <a:rPr lang="zh-CN" altLang="en-US" sz="1600" dirty="0">
                <a:latin typeface="黑体" panose="02010609060101010101" pitchFamily="49" charset="-122"/>
                <a:ea typeface="黑体" panose="02010609060101010101" pitchFamily="49" charset="-122"/>
              </a:rPr>
              <a:t>代码</a:t>
            </a:r>
            <a:r>
              <a:rPr lang="en-US" altLang="zh-CN" sz="1600" dirty="0" smtClean="0">
                <a:latin typeface="黑体" panose="02010609060101010101" pitchFamily="49" charset="-122"/>
                <a:ea typeface="黑体" panose="02010609060101010101" pitchFamily="49" charset="-122"/>
              </a:rPr>
              <a:t>.</a:t>
            </a:r>
            <a:endParaRPr lang="en-US" altLang="zh-CN" sz="1600" dirty="0">
              <a:latin typeface="黑体" panose="02010609060101010101" pitchFamily="49" charset="-122"/>
              <a:ea typeface="黑体" panose="02010609060101010101" pitchFamily="49" charset="-122"/>
            </a:endParaRPr>
          </a:p>
        </p:txBody>
      </p:sp>
      <p:sp>
        <p:nvSpPr>
          <p:cNvPr id="26" name="文本框 25"/>
          <p:cNvSpPr txBox="1"/>
          <p:nvPr/>
        </p:nvSpPr>
        <p:spPr>
          <a:xfrm>
            <a:off x="1777091" y="2925587"/>
            <a:ext cx="8602439" cy="58477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不易维护的代码指的是</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在添加或者修改一些功能逻辑的时候</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存在极大的引入新的</a:t>
            </a:r>
            <a:r>
              <a:rPr lang="en-US" altLang="zh-CN" sz="1600" dirty="0">
                <a:latin typeface="黑体" panose="02010609060101010101" pitchFamily="49" charset="-122"/>
                <a:ea typeface="黑体" panose="02010609060101010101" pitchFamily="49" charset="-122"/>
              </a:rPr>
              <a:t>BUG</a:t>
            </a:r>
            <a:r>
              <a:rPr lang="zh-CN" altLang="en-US" sz="1600" dirty="0">
                <a:latin typeface="黑体" panose="02010609060101010101" pitchFamily="49" charset="-122"/>
                <a:ea typeface="黑体" panose="02010609060101010101" pitchFamily="49" charset="-122"/>
              </a:rPr>
              <a:t>的风险</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并且需要花费的时间也很长</a:t>
            </a:r>
            <a:r>
              <a:rPr lang="en-US" altLang="zh-CN" sz="1600" dirty="0" smtClean="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27" name="文本框 26"/>
          <p:cNvSpPr txBox="1"/>
          <p:nvPr/>
        </p:nvSpPr>
        <p:spPr>
          <a:xfrm>
            <a:off x="1800223" y="4971879"/>
            <a:ext cx="8769806" cy="58477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软件开发教父，</a:t>
            </a:r>
            <a:r>
              <a:rPr lang="en-US" altLang="zh-CN" sz="1600" dirty="0">
                <a:latin typeface="黑体" panose="02010609060101010101" pitchFamily="49" charset="-122"/>
                <a:ea typeface="黑体" panose="02010609060101010101" pitchFamily="49" charset="-122"/>
              </a:rPr>
              <a:t>Martin Fowler</a:t>
            </a:r>
            <a:r>
              <a:rPr lang="zh-CN" altLang="en-US" sz="1600" dirty="0">
                <a:latin typeface="黑体" panose="02010609060101010101" pitchFamily="49" charset="-122"/>
                <a:ea typeface="黑体" panose="02010609060101010101" pitchFamily="49" charset="-122"/>
              </a:rPr>
              <a:t>曾经说过一句话</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任何傻瓜都能够编写计算机能理解的代码，而优秀的程序员能够编写人类能理解的代码。</a:t>
            </a:r>
            <a:r>
              <a:rPr lang="en-US" altLang="zh-CN" sz="1600" dirty="0" smtClean="0">
                <a:latin typeface="黑体" panose="02010609060101010101" pitchFamily="49" charset="-122"/>
                <a:ea typeface="黑体" panose="02010609060101010101" pitchFamily="49" charset="-122"/>
              </a:rPr>
              <a:t>"</a:t>
            </a:r>
          </a:p>
        </p:txBody>
      </p:sp>
      <p:sp>
        <p:nvSpPr>
          <p:cNvPr id="28" name="文本框 27"/>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代码质量好坏如何评价 </a:t>
            </a:r>
            <a:r>
              <a:rPr lang="en-US" altLang="zh-CN" sz="3200" b="1" dirty="0" smtClean="0">
                <a:latin typeface="黑体" panose="02010609060101010101" pitchFamily="49" charset="-122"/>
                <a:ea typeface="黑体" panose="02010609060101010101" pitchFamily="49" charset="-122"/>
              </a:rPr>
              <a:t>?</a:t>
            </a:r>
            <a:endParaRPr lang="zh-CN" altLang="en-US" sz="3200" b="1" dirty="0">
              <a:latin typeface="黑体" panose="02010609060101010101" pitchFamily="49" charset="-122"/>
              <a:ea typeface="黑体" panose="02010609060101010101" pitchFamily="49" charset="-122"/>
            </a:endParaRPr>
          </a:p>
        </p:txBody>
      </p:sp>
      <p:sp>
        <p:nvSpPr>
          <p:cNvPr id="29" name="棱台 28"/>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棱台 29"/>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棱台 30"/>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021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1000"/>
                                        <p:tgtEl>
                                          <p:spTgt spid="26"/>
                                        </p:tgtEl>
                                      </p:cBhvr>
                                    </p:animEffect>
                                    <p:anim calcmode="lin" valueType="num">
                                      <p:cBhvr>
                                        <p:cTn id="27" dur="1000" fill="hold"/>
                                        <p:tgtEl>
                                          <p:spTgt spid="26"/>
                                        </p:tgtEl>
                                        <p:attrNameLst>
                                          <p:attrName>ppt_x</p:attrName>
                                        </p:attrNameLst>
                                      </p:cBhvr>
                                      <p:tavLst>
                                        <p:tav tm="0">
                                          <p:val>
                                            <p:strVal val="#ppt_x"/>
                                          </p:val>
                                        </p:tav>
                                        <p:tav tm="100000">
                                          <p:val>
                                            <p:strVal val="#ppt_x"/>
                                          </p:val>
                                        </p:tav>
                                      </p:tavLst>
                                    </p:anim>
                                    <p:anim calcmode="lin" valueType="num">
                                      <p:cBhvr>
                                        <p:cTn id="2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1000"/>
                                        <p:tgtEl>
                                          <p:spTgt spid="27"/>
                                        </p:tgtEl>
                                      </p:cBhvr>
                                    </p:animEffect>
                                    <p:anim calcmode="lin" valueType="num">
                                      <p:cBhvr>
                                        <p:cTn id="46" dur="1000" fill="hold"/>
                                        <p:tgtEl>
                                          <p:spTgt spid="27"/>
                                        </p:tgtEl>
                                        <p:attrNameLst>
                                          <p:attrName>ppt_x</p:attrName>
                                        </p:attrNameLst>
                                      </p:cBhvr>
                                      <p:tavLst>
                                        <p:tav tm="0">
                                          <p:val>
                                            <p:strVal val="#ppt_x"/>
                                          </p:val>
                                        </p:tav>
                                        <p:tav tm="100000">
                                          <p:val>
                                            <p:strVal val="#ppt_x"/>
                                          </p:val>
                                        </p:tav>
                                      </p:tavLst>
                                    </p:anim>
                                    <p:anim calcmode="lin" valueType="num">
                                      <p:cBhvr>
                                        <p:cTn id="4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8" grpId="0"/>
      <p:bldP spid="25" grpId="0"/>
      <p:bldP spid="26" grpId="0"/>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73139" y="3013502"/>
            <a:ext cx="6064481"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单例模式</a:t>
            </a:r>
            <a:r>
              <a:rPr lang="en-US" altLang="zh-CN" sz="4800" b="1" kern="0" dirty="0" smtClean="0">
                <a:solidFill>
                  <a:srgbClr val="FF0000"/>
                </a:solidFill>
                <a:latin typeface="黑体" panose="02010609060101010101" pitchFamily="49" charset="-122"/>
                <a:ea typeface="黑体" panose="02010609060101010101" pitchFamily="49" charset="-122"/>
              </a:rPr>
              <a:t>-</a:t>
            </a:r>
            <a:r>
              <a:rPr lang="zh-CN" altLang="en-US" sz="4800" b="1" kern="0" dirty="0" smtClean="0">
                <a:solidFill>
                  <a:srgbClr val="FF0000"/>
                </a:solidFill>
                <a:latin typeface="黑体" panose="02010609060101010101" pitchFamily="49" charset="-122"/>
                <a:ea typeface="黑体" panose="02010609060101010101" pitchFamily="49" charset="-122"/>
              </a:rPr>
              <a:t>静态内部类</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540809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63759" y="3013502"/>
            <a:ext cx="5753498" cy="830997"/>
          </a:xfrm>
          <a:prstGeom prst="rect">
            <a:avLst/>
          </a:prstGeom>
        </p:spPr>
        <p:txBody>
          <a:bodyPr wrap="none">
            <a:spAutoFit/>
          </a:bodyPr>
          <a:lstStyle/>
          <a:p>
            <a:pPr lvl="0">
              <a:defRPr/>
            </a:pPr>
            <a:r>
              <a:rPr lang="zh-CN" altLang="en-US" sz="4800" b="1" kern="0" dirty="0" smtClean="0">
                <a:solidFill>
                  <a:srgbClr val="FF0000"/>
                </a:solidFill>
                <a:latin typeface="黑体" panose="02010609060101010101" pitchFamily="49" charset="-122"/>
                <a:ea typeface="黑体" panose="02010609060101010101" pitchFamily="49" charset="-122"/>
              </a:rPr>
              <a:t>反射对于单例的破坏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002759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90651" y="3051602"/>
            <a:ext cx="6372257" cy="830997"/>
          </a:xfrm>
          <a:prstGeom prst="rect">
            <a:avLst/>
          </a:prstGeom>
        </p:spPr>
        <p:txBody>
          <a:bodyPr wrap="none">
            <a:spAutoFit/>
          </a:bodyPr>
          <a:lstStyle/>
          <a:p>
            <a:pPr lvl="0">
              <a:defRPr/>
            </a:pPr>
            <a:r>
              <a:rPr lang="zh-CN" altLang="en-US" sz="4800" b="1" kern="0" dirty="0" smtClean="0">
                <a:solidFill>
                  <a:srgbClr val="FF0000"/>
                </a:solidFill>
                <a:latin typeface="黑体" panose="02010609060101010101" pitchFamily="49" charset="-122"/>
                <a:ea typeface="黑体" panose="02010609060101010101" pitchFamily="49" charset="-122"/>
              </a:rPr>
              <a:t>序列化对于</a:t>
            </a:r>
            <a:r>
              <a:rPr lang="zh-CN" altLang="en-US" sz="4800" b="1" kern="0" dirty="0">
                <a:solidFill>
                  <a:srgbClr val="FF0000"/>
                </a:solidFill>
                <a:latin typeface="黑体" panose="02010609060101010101" pitchFamily="49" charset="-122"/>
                <a:ea typeface="黑体" panose="02010609060101010101" pitchFamily="49" charset="-122"/>
              </a:rPr>
              <a:t>单例的破坏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40939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8000" y="2644170"/>
            <a:ext cx="6096000" cy="830997"/>
          </a:xfrm>
          <a:prstGeom prst="rect">
            <a:avLst/>
          </a:prstGeom>
        </p:spPr>
        <p:txBody>
          <a:bodyPr>
            <a:spAutoFit/>
          </a:bodyPr>
          <a:lstStyle/>
          <a:p>
            <a:pPr lvl="0">
              <a:defRPr/>
            </a:pPr>
            <a:r>
              <a:rPr lang="zh-CN" altLang="en-US" sz="4800" b="1" kern="0" dirty="0" smtClean="0">
                <a:solidFill>
                  <a:srgbClr val="FF0000"/>
                </a:solidFill>
                <a:latin typeface="黑体" panose="02010609060101010101" pitchFamily="49" charset="-122"/>
                <a:ea typeface="黑体" panose="02010609060101010101" pitchFamily="49" charset="-122"/>
              </a:rPr>
              <a:t>单例模式</a:t>
            </a:r>
            <a:r>
              <a:rPr lang="en-US" altLang="zh-CN" sz="4800" b="1" kern="0" dirty="0" smtClean="0">
                <a:solidFill>
                  <a:srgbClr val="FF0000"/>
                </a:solidFill>
                <a:latin typeface="黑体" panose="02010609060101010101" pitchFamily="49" charset="-122"/>
                <a:ea typeface="黑体" panose="02010609060101010101" pitchFamily="49" charset="-122"/>
              </a:rPr>
              <a:t>-</a:t>
            </a:r>
            <a:r>
              <a:rPr lang="zh-CN" altLang="en-US" sz="4800" b="1" kern="0" dirty="0" smtClean="0">
                <a:solidFill>
                  <a:srgbClr val="FF0000"/>
                </a:solidFill>
                <a:latin typeface="黑体" panose="02010609060101010101" pitchFamily="49" charset="-122"/>
                <a:ea typeface="黑体" panose="02010609060101010101" pitchFamily="49" charset="-122"/>
              </a:rPr>
              <a:t>枚举方式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39492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8982" y="3023776"/>
            <a:ext cx="3897221"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单例</a:t>
            </a:r>
            <a:r>
              <a:rPr lang="zh-CN" altLang="en-US" sz="4800" b="1" kern="0" dirty="0" smtClean="0">
                <a:solidFill>
                  <a:srgbClr val="FF0000"/>
                </a:solidFill>
                <a:latin typeface="黑体" panose="02010609060101010101" pitchFamily="49" charset="-122"/>
                <a:ea typeface="黑体" panose="02010609060101010101" pitchFamily="49" charset="-122"/>
              </a:rPr>
              <a:t>模式总结</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823637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8982" y="3023776"/>
            <a:ext cx="2659702" cy="830997"/>
          </a:xfrm>
          <a:prstGeom prst="rect">
            <a:avLst/>
          </a:prstGeom>
        </p:spPr>
        <p:txBody>
          <a:bodyPr wrap="none">
            <a:spAutoFit/>
          </a:bodyPr>
          <a:lstStyle/>
          <a:p>
            <a:pPr lvl="0">
              <a:defRPr/>
            </a:pPr>
            <a:r>
              <a:rPr lang="zh-CN" altLang="en-US" sz="4800" b="1" kern="0" dirty="0" smtClean="0">
                <a:solidFill>
                  <a:srgbClr val="FF0000"/>
                </a:solidFill>
                <a:latin typeface="黑体" panose="02010609060101010101" pitchFamily="49" charset="-122"/>
                <a:ea typeface="黑体" panose="02010609060101010101" pitchFamily="49" charset="-122"/>
              </a:rPr>
              <a:t>工厂模式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209623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6149" y="3013502"/>
            <a:ext cx="3278462" cy="830997"/>
          </a:xfrm>
          <a:prstGeom prst="rect">
            <a:avLst/>
          </a:prstGeom>
        </p:spPr>
        <p:txBody>
          <a:bodyPr wrap="none">
            <a:spAutoFit/>
          </a:bodyPr>
          <a:lstStyle/>
          <a:p>
            <a:pPr lvl="0">
              <a:defRPr/>
            </a:pPr>
            <a:r>
              <a:rPr lang="zh-CN" altLang="en-US" sz="4800" b="1" kern="0" dirty="0" smtClean="0">
                <a:solidFill>
                  <a:srgbClr val="FF0000"/>
                </a:solidFill>
                <a:latin typeface="黑体" panose="02010609060101010101" pitchFamily="49" charset="-122"/>
                <a:ea typeface="黑体" panose="02010609060101010101" pitchFamily="49" charset="-122"/>
              </a:rPr>
              <a:t>建造者模式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603548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56769" y="3013502"/>
            <a:ext cx="265970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原型</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202051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6149" y="3013502"/>
            <a:ext cx="265970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代理</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841526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6149" y="3013502"/>
            <a:ext cx="265970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桥接</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43256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9198" y="1821908"/>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77040" y="1862590"/>
            <a:ext cx="2140233" cy="369332"/>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3)</a:t>
            </a:r>
            <a:r>
              <a:rPr lang="zh-CN" altLang="en-US" b="1" dirty="0" smtClean="0">
                <a:solidFill>
                  <a:schemeClr val="bg1"/>
                </a:solidFill>
                <a:latin typeface="黑体" panose="02010609060101010101" pitchFamily="49" charset="-122"/>
                <a:ea typeface="黑体" panose="02010609060101010101" pitchFamily="49" charset="-122"/>
              </a:rPr>
              <a:t>可扩展性</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8" name="文本框 7"/>
          <p:cNvSpPr txBox="1"/>
          <p:nvPr/>
        </p:nvSpPr>
        <p:spPr>
          <a:xfrm>
            <a:off x="2166258" y="2598598"/>
            <a:ext cx="8708572" cy="58477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代码的可扩展性表示，我们在不修改或少量修改原有代码的情况下，通过扩展的方式添加新的功能代码。</a:t>
            </a:r>
          </a:p>
        </p:txBody>
      </p:sp>
      <p:sp>
        <p:nvSpPr>
          <p:cNvPr id="9" name="矩形 8"/>
          <p:cNvSpPr/>
          <p:nvPr/>
        </p:nvSpPr>
        <p:spPr>
          <a:xfrm>
            <a:off x="1219198" y="3970391"/>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360712" y="4011282"/>
            <a:ext cx="2140233" cy="369332"/>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4</a:t>
            </a:r>
            <a:r>
              <a:rPr lang="en-US" altLang="zh-CN" b="1" dirty="0">
                <a:solidFill>
                  <a:schemeClr val="bg1"/>
                </a:solidFill>
                <a:latin typeface="黑体" panose="02010609060101010101" pitchFamily="49" charset="-122"/>
                <a:ea typeface="黑体" panose="02010609060101010101" pitchFamily="49" charset="-122"/>
              </a:rPr>
              <a:t>)</a:t>
            </a:r>
            <a:r>
              <a:rPr lang="zh-CN" altLang="en-US" b="1" dirty="0" smtClean="0">
                <a:solidFill>
                  <a:schemeClr val="bg1"/>
                </a:solidFill>
                <a:latin typeface="黑体" panose="02010609060101010101" pitchFamily="49" charset="-122"/>
                <a:ea typeface="黑体" panose="02010609060101010101" pitchFamily="49" charset="-122"/>
              </a:rPr>
              <a:t>灵活性</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1" name="文本框 10"/>
          <p:cNvSpPr txBox="1"/>
          <p:nvPr/>
        </p:nvSpPr>
        <p:spPr>
          <a:xfrm>
            <a:off x="2166258" y="4790833"/>
            <a:ext cx="9503229" cy="58477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灵活</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是指在添加新代码的时候，已有代码能够不受影响，不产生冲突，不出现排斥，在保证自身不遭到破坏的前提下灵活地接纳新代码。</a:t>
            </a:r>
          </a:p>
        </p:txBody>
      </p:sp>
      <p:sp>
        <p:nvSpPr>
          <p:cNvPr id="12" name="文本框 11"/>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代码质量好坏如何评价 </a:t>
            </a:r>
            <a:r>
              <a:rPr lang="en-US" altLang="zh-CN" sz="3200" b="1" dirty="0" smtClean="0">
                <a:latin typeface="黑体" panose="02010609060101010101" pitchFamily="49" charset="-122"/>
                <a:ea typeface="黑体" panose="02010609060101010101" pitchFamily="49" charset="-122"/>
              </a:rPr>
              <a:t>?</a:t>
            </a:r>
            <a:endParaRPr lang="zh-CN" altLang="en-US" sz="3200" b="1" dirty="0">
              <a:latin typeface="黑体" panose="02010609060101010101" pitchFamily="49" charset="-122"/>
              <a:ea typeface="黑体" panose="02010609060101010101" pitchFamily="49" charset="-122"/>
            </a:endParaRPr>
          </a:p>
        </p:txBody>
      </p:sp>
      <p:sp>
        <p:nvSpPr>
          <p:cNvPr id="13" name="棱台 12"/>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棱台 13"/>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棱台 14"/>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231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66149" y="3013502"/>
            <a:ext cx="327846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装饰器</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573236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6149" y="3013502"/>
            <a:ext cx="327846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适配器</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29513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6149" y="3013502"/>
            <a:ext cx="265970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外观</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339412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6149" y="3013502"/>
            <a:ext cx="265970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组合</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924440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6149" y="3013502"/>
            <a:ext cx="265970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享元</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701792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6149" y="3013502"/>
            <a:ext cx="3278462" cy="830997"/>
          </a:xfrm>
          <a:prstGeom prst="rect">
            <a:avLst/>
          </a:prstGeom>
        </p:spPr>
        <p:txBody>
          <a:bodyPr wrap="none">
            <a:spAutoFit/>
          </a:bodyPr>
          <a:lstStyle/>
          <a:p>
            <a:pPr lvl="0">
              <a:defRPr/>
            </a:pPr>
            <a:r>
              <a:rPr lang="zh-CN" altLang="en-US" sz="4800" b="1" kern="0" dirty="0" smtClean="0">
                <a:solidFill>
                  <a:srgbClr val="FF0000"/>
                </a:solidFill>
                <a:latin typeface="黑体" panose="02010609060101010101" pitchFamily="49" charset="-122"/>
                <a:ea typeface="黑体" panose="02010609060101010101" pitchFamily="49" charset="-122"/>
              </a:rPr>
              <a:t>观察者模式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60063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6149" y="3013502"/>
            <a:ext cx="265970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策略</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852116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66149" y="3013502"/>
            <a:ext cx="327846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责任链</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636416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56769" y="3013502"/>
            <a:ext cx="3897221" cy="830997"/>
          </a:xfrm>
          <a:prstGeom prst="rect">
            <a:avLst/>
          </a:prstGeom>
        </p:spPr>
        <p:txBody>
          <a:bodyPr wrap="none">
            <a:spAutoFit/>
          </a:bodyPr>
          <a:lstStyle/>
          <a:p>
            <a:pPr lvl="0">
              <a:defRPr/>
            </a:pPr>
            <a:r>
              <a:rPr lang="zh-CN" altLang="en-US" sz="4800" b="1" kern="0" dirty="0" smtClean="0">
                <a:solidFill>
                  <a:srgbClr val="FF0000"/>
                </a:solidFill>
                <a:latin typeface="黑体" panose="02010609060101010101" pitchFamily="49" charset="-122"/>
                <a:ea typeface="黑体" panose="02010609060101010101" pitchFamily="49" charset="-122"/>
              </a:rPr>
              <a:t>模板方法模式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532983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47389" y="3013502"/>
            <a:ext cx="265970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状态</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514516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04896" y="1507865"/>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46410" y="1548756"/>
            <a:ext cx="2140233" cy="369332"/>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5</a:t>
            </a:r>
            <a:r>
              <a:rPr lang="en-US" altLang="zh-CN" b="1" dirty="0">
                <a:solidFill>
                  <a:schemeClr val="bg1"/>
                </a:solidFill>
                <a:latin typeface="黑体" panose="02010609060101010101" pitchFamily="49" charset="-122"/>
                <a:ea typeface="黑体" panose="02010609060101010101" pitchFamily="49" charset="-122"/>
              </a:rPr>
              <a:t>)</a:t>
            </a:r>
            <a:r>
              <a:rPr lang="zh-CN" altLang="en-US" b="1" dirty="0" smtClean="0">
                <a:solidFill>
                  <a:schemeClr val="bg1"/>
                </a:solidFill>
                <a:latin typeface="黑体" panose="02010609060101010101" pitchFamily="49" charset="-122"/>
                <a:ea typeface="黑体" panose="02010609060101010101" pitchFamily="49" charset="-122"/>
              </a:rPr>
              <a:t>简洁性</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1104896" y="3258432"/>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6410" y="3299323"/>
            <a:ext cx="2140233" cy="369332"/>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6</a:t>
            </a:r>
            <a:r>
              <a:rPr lang="en-US" altLang="zh-CN" b="1" dirty="0">
                <a:solidFill>
                  <a:schemeClr val="bg1"/>
                </a:solidFill>
                <a:latin typeface="黑体" panose="02010609060101010101" pitchFamily="49" charset="-122"/>
                <a:ea typeface="黑体" panose="02010609060101010101" pitchFamily="49" charset="-122"/>
              </a:rPr>
              <a:t>)</a:t>
            </a:r>
            <a:r>
              <a:rPr lang="zh-CN" altLang="en-US" b="1" dirty="0" smtClean="0">
                <a:solidFill>
                  <a:schemeClr val="bg1"/>
                </a:solidFill>
                <a:latin typeface="黑体" panose="02010609060101010101" pitchFamily="49" charset="-122"/>
                <a:ea typeface="黑体" panose="02010609060101010101" pitchFamily="49" charset="-122"/>
              </a:rPr>
              <a:t>可复用性</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1104896" y="4849414"/>
            <a:ext cx="1801587" cy="450697"/>
          </a:xfrm>
          <a:prstGeom prst="rect">
            <a:avLst/>
          </a:prstGeom>
          <a:solidFill>
            <a:srgbClr val="C93648"/>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246410" y="4890096"/>
            <a:ext cx="2140233" cy="369332"/>
          </a:xfrm>
          <a:prstGeom prst="rect">
            <a:avLst/>
          </a:prstGeom>
          <a:noFill/>
        </p:spPr>
        <p:txBody>
          <a:bodyPr wrap="square" rtlCol="0">
            <a:spAutoFit/>
          </a:bodyPr>
          <a:lstStyle/>
          <a:p>
            <a:r>
              <a:rPr lang="en-US" altLang="zh-CN" b="1" dirty="0" smtClean="0">
                <a:solidFill>
                  <a:schemeClr val="bg1"/>
                </a:solidFill>
                <a:latin typeface="黑体" panose="02010609060101010101" pitchFamily="49" charset="-122"/>
                <a:ea typeface="黑体" panose="02010609060101010101" pitchFamily="49" charset="-122"/>
              </a:rPr>
              <a:t>7</a:t>
            </a:r>
            <a:r>
              <a:rPr lang="en-US" altLang="zh-CN" b="1" dirty="0">
                <a:solidFill>
                  <a:schemeClr val="bg1"/>
                </a:solidFill>
                <a:latin typeface="黑体" panose="02010609060101010101" pitchFamily="49" charset="-122"/>
                <a:ea typeface="黑体" panose="02010609060101010101" pitchFamily="49" charset="-122"/>
              </a:rPr>
              <a:t>)</a:t>
            </a:r>
            <a:r>
              <a:rPr lang="zh-CN" altLang="en-US" b="1" dirty="0" smtClean="0">
                <a:solidFill>
                  <a:schemeClr val="bg1"/>
                </a:solidFill>
                <a:latin typeface="黑体" panose="02010609060101010101" pitchFamily="49" charset="-122"/>
                <a:ea typeface="黑体" panose="02010609060101010101" pitchFamily="49" charset="-122"/>
              </a:rPr>
              <a:t>可测试性</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4" name="文本框 13"/>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代码质量好坏如何评价 </a:t>
            </a:r>
            <a:r>
              <a:rPr lang="en-US" altLang="zh-CN" sz="3200" b="1" dirty="0" smtClean="0">
                <a:latin typeface="黑体" panose="02010609060101010101" pitchFamily="49" charset="-122"/>
                <a:ea typeface="黑体" panose="02010609060101010101" pitchFamily="49" charset="-122"/>
              </a:rPr>
              <a:t>?</a:t>
            </a:r>
            <a:endParaRPr lang="zh-CN" altLang="en-US" sz="3200" b="1" dirty="0">
              <a:latin typeface="黑体" panose="02010609060101010101" pitchFamily="49" charset="-122"/>
              <a:ea typeface="黑体" panose="02010609060101010101" pitchFamily="49" charset="-122"/>
            </a:endParaRPr>
          </a:p>
        </p:txBody>
      </p:sp>
      <p:sp>
        <p:nvSpPr>
          <p:cNvPr id="15" name="棱台 14"/>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棱台 15"/>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棱台 16"/>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861455" y="2248856"/>
            <a:ext cx="9116785"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代码的写法应当使别人理解它所需的时间最小化</a:t>
            </a:r>
            <a:r>
              <a:rPr lang="en-US" altLang="zh-CN" sz="1600" dirty="0">
                <a:latin typeface="黑体" panose="02010609060101010101" pitchFamily="49" charset="-122"/>
                <a:ea typeface="黑体" panose="02010609060101010101" pitchFamily="49" charset="-122"/>
              </a:rPr>
              <a:t>. </a:t>
            </a:r>
            <a:endParaRPr lang="zh-CN" altLang="en-US" sz="1600" dirty="0">
              <a:latin typeface="黑体" panose="02010609060101010101" pitchFamily="49" charset="-122"/>
              <a:ea typeface="黑体" panose="02010609060101010101" pitchFamily="49" charset="-122"/>
            </a:endParaRPr>
          </a:p>
        </p:txBody>
      </p:sp>
      <p:sp>
        <p:nvSpPr>
          <p:cNvPr id="19" name="文本框 18"/>
          <p:cNvSpPr txBox="1"/>
          <p:nvPr/>
        </p:nvSpPr>
        <p:spPr>
          <a:xfrm>
            <a:off x="1861455" y="3880519"/>
            <a:ext cx="7828959"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代码的可复用性可以简单地理解为，尽量减少重复代码的编写，复用已有的代码</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20" name="文本框 19"/>
          <p:cNvSpPr txBox="1"/>
          <p:nvPr/>
        </p:nvSpPr>
        <p:spPr>
          <a:xfrm>
            <a:off x="1861456" y="5523951"/>
            <a:ext cx="9372601"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单元测试在一个完整的软件开发流程中是必不可少的、非常重要的一个环节。通常写单元测试并不难，但有的时候，有的代码和功能难以测试，导致写起测试来困难重重。所以写出的代码具有可测试性，具有很重要的作用。</a:t>
            </a:r>
          </a:p>
        </p:txBody>
      </p:sp>
    </p:spTree>
    <p:extLst>
      <p:ext uri="{BB962C8B-B14F-4D97-AF65-F5344CB8AC3E}">
        <p14:creationId xmlns:p14="http://schemas.microsoft.com/office/powerpoint/2010/main" val="19249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8" grpId="0"/>
      <p:bldP spid="19" grpId="0"/>
      <p:bldP spid="2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47389" y="3013502"/>
            <a:ext cx="327846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迭代器</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63873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47389" y="3013502"/>
            <a:ext cx="327846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访问者</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248308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47389" y="3013502"/>
            <a:ext cx="327846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备忘录</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740383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47389" y="3013502"/>
            <a:ext cx="265970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命令</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575701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47389" y="3013502"/>
            <a:ext cx="3278462" cy="830997"/>
          </a:xfrm>
          <a:prstGeom prst="rect">
            <a:avLst/>
          </a:prstGeom>
        </p:spPr>
        <p:txBody>
          <a:bodyPr wrap="none">
            <a:spAutoFit/>
          </a:bodyPr>
          <a:lstStyle/>
          <a:p>
            <a:pPr lvl="0">
              <a:defRPr/>
            </a:pPr>
            <a:r>
              <a:rPr lang="zh-CN" altLang="en-US" sz="4800" b="1" kern="0" dirty="0">
                <a:solidFill>
                  <a:srgbClr val="FF0000"/>
                </a:solidFill>
                <a:latin typeface="黑体" panose="02010609060101010101" pitchFamily="49" charset="-122"/>
                <a:ea typeface="黑体" panose="02010609060101010101" pitchFamily="49" charset="-122"/>
              </a:rPr>
              <a:t>解释器</a:t>
            </a:r>
            <a:r>
              <a:rPr lang="zh-CN" altLang="en-US" sz="4800" b="1" kern="0" dirty="0" smtClean="0">
                <a:solidFill>
                  <a:srgbClr val="FF0000"/>
                </a:solidFill>
                <a:latin typeface="黑体" panose="02010609060101010101" pitchFamily="49" charset="-122"/>
                <a:ea typeface="黑体" panose="02010609060101010101" pitchFamily="49" charset="-122"/>
              </a:rPr>
              <a:t>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863969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47389" y="3013502"/>
            <a:ext cx="3278462" cy="830997"/>
          </a:xfrm>
          <a:prstGeom prst="rect">
            <a:avLst/>
          </a:prstGeom>
        </p:spPr>
        <p:txBody>
          <a:bodyPr wrap="none">
            <a:spAutoFit/>
          </a:bodyPr>
          <a:lstStyle/>
          <a:p>
            <a:pPr lvl="0">
              <a:defRPr/>
            </a:pPr>
            <a:r>
              <a:rPr lang="zh-CN" altLang="en-US" sz="4800" b="1" kern="0" dirty="0" smtClean="0">
                <a:solidFill>
                  <a:srgbClr val="FF0000"/>
                </a:solidFill>
                <a:latin typeface="黑体" panose="02010609060101010101" pitchFamily="49" charset="-122"/>
                <a:ea typeface="黑体" panose="02010609060101010101" pitchFamily="49" charset="-122"/>
              </a:rPr>
              <a:t>中介者模式</a:t>
            </a:r>
            <a:endParaRPr lang="zh-TW" altLang="zh-CN" sz="48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761818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CF6F3"/>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045EE6A8-9633-4BC1-BFBF-89EAF14DF4DF}"/>
              </a:ext>
            </a:extLst>
          </p:cNvPr>
          <p:cNvPicPr>
            <a:picLocks noChangeAspect="1"/>
          </p:cNvPicPr>
          <p:nvPr/>
        </p:nvPicPr>
        <p:blipFill rotWithShape="1">
          <a:blip r:embed="rId2">
            <a:extLst>
              <a:ext uri="{28A0092B-C50C-407E-A947-70E740481C1C}">
                <a14:useLocalDpi xmlns:a14="http://schemas.microsoft.com/office/drawing/2010/main" val="0"/>
              </a:ext>
            </a:extLst>
          </a:blip>
          <a:srcRect t="10498" b="17200"/>
          <a:stretch/>
        </p:blipFill>
        <p:spPr>
          <a:xfrm>
            <a:off x="2141109" y="1358"/>
            <a:ext cx="5334347" cy="6856642"/>
          </a:xfrm>
          <a:prstGeom prst="rect">
            <a:avLst/>
          </a:prstGeom>
        </p:spPr>
      </p:pic>
    </p:spTree>
    <p:extLst>
      <p:ext uri="{BB962C8B-B14F-4D97-AF65-F5344CB8AC3E}">
        <p14:creationId xmlns:p14="http://schemas.microsoft.com/office/powerpoint/2010/main" val="16866435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298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8976" y="281705"/>
            <a:ext cx="4893129" cy="584775"/>
          </a:xfrm>
          <a:prstGeom prst="rect">
            <a:avLst/>
          </a:prstGeom>
          <a:noFill/>
        </p:spPr>
        <p:txBody>
          <a:bodyPr wrap="square" rtlCol="0">
            <a:spAutoFit/>
          </a:bodyPr>
          <a:lstStyle/>
          <a:p>
            <a:r>
              <a:rPr lang="zh-CN" altLang="en-US" sz="3200" b="1" dirty="0" smtClean="0">
                <a:latin typeface="黑体" panose="02010609060101010101" pitchFamily="49" charset="-122"/>
                <a:ea typeface="黑体" panose="02010609060101010101" pitchFamily="49" charset="-122"/>
              </a:rPr>
              <a:t>编程方法论</a:t>
            </a:r>
            <a:endParaRPr lang="zh-CN" altLang="en-US" sz="3200" b="1" dirty="0">
              <a:latin typeface="黑体" panose="02010609060101010101" pitchFamily="49" charset="-122"/>
              <a:ea typeface="黑体" panose="02010609060101010101" pitchFamily="49" charset="-122"/>
            </a:endParaRPr>
          </a:p>
        </p:txBody>
      </p:sp>
      <p:sp>
        <p:nvSpPr>
          <p:cNvPr id="5" name="棱台 4"/>
          <p:cNvSpPr/>
          <p:nvPr/>
        </p:nvSpPr>
        <p:spPr>
          <a:xfrm>
            <a:off x="370115" y="356276"/>
            <a:ext cx="108861" cy="98948"/>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棱台 5"/>
          <p:cNvSpPr/>
          <p:nvPr/>
        </p:nvSpPr>
        <p:spPr>
          <a:xfrm>
            <a:off x="370115" y="527236"/>
            <a:ext cx="108861" cy="1152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棱台 6"/>
          <p:cNvSpPr/>
          <p:nvPr/>
        </p:nvSpPr>
        <p:spPr>
          <a:xfrm>
            <a:off x="370115" y="714525"/>
            <a:ext cx="108861" cy="104392"/>
          </a:xfrm>
          <a:prstGeom prst="beve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stretch>
            <a:fillRect/>
          </a:stretch>
        </p:blipFill>
        <p:spPr>
          <a:xfrm>
            <a:off x="1204878" y="3120452"/>
            <a:ext cx="10005361" cy="1995834"/>
          </a:xfrm>
          <a:prstGeom prst="rect">
            <a:avLst/>
          </a:prstGeom>
        </p:spPr>
      </p:pic>
      <p:sp>
        <p:nvSpPr>
          <p:cNvPr id="9" name="文本框 8"/>
          <p:cNvSpPr txBox="1"/>
          <p:nvPr/>
        </p:nvSpPr>
        <p:spPr>
          <a:xfrm>
            <a:off x="1137557" y="1986643"/>
            <a:ext cx="9486900"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想要拥有编写高质量代码的能力</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我们就要学习一些编程的方法论</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其中就包含面向对象（我们可以把它看成一种设计思想）、设计原则、设计模式、编程规范、重构技巧等</a:t>
            </a:r>
          </a:p>
        </p:txBody>
      </p:sp>
    </p:spTree>
    <p:extLst>
      <p:ext uri="{BB962C8B-B14F-4D97-AF65-F5344CB8AC3E}">
        <p14:creationId xmlns:p14="http://schemas.microsoft.com/office/powerpoint/2010/main" val="137045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32452</TotalTime>
  <Words>3912</Words>
  <Application>Microsoft Office PowerPoint</Application>
  <PresentationFormat>宽屏</PresentationFormat>
  <Paragraphs>309</Paragraphs>
  <Slides>87</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87</vt:i4>
      </vt:variant>
    </vt:vector>
  </HeadingPairs>
  <TitlesOfParts>
    <vt:vector size="99" baseType="lpstr">
      <vt:lpstr>等线</vt:lpstr>
      <vt:lpstr>黑体</vt:lpstr>
      <vt:lpstr>华文行楷</vt:lpstr>
      <vt:lpstr>宋体</vt:lpstr>
      <vt:lpstr>微软雅黑</vt:lpstr>
      <vt:lpstr>新宋体</vt:lpstr>
      <vt:lpstr>幼圆</vt:lpstr>
      <vt:lpstr>Arial</vt:lpstr>
      <vt:lpstr>Calibri</vt:lpstr>
      <vt:lpstr>Open Sans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LiuD</dc:creator>
  <cp:lastModifiedBy>8618769765335</cp:lastModifiedBy>
  <cp:revision>178</cp:revision>
  <dcterms:created xsi:type="dcterms:W3CDTF">2022-03-08T06:45:45Z</dcterms:created>
  <dcterms:modified xsi:type="dcterms:W3CDTF">2022-10-21T13:16:39Z</dcterms:modified>
</cp:coreProperties>
</file>